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65" r:id="rId2"/>
    <p:sldId id="282" r:id="rId3"/>
    <p:sldId id="283" r:id="rId4"/>
    <p:sldId id="276" r:id="rId5"/>
    <p:sldId id="277" r:id="rId6"/>
    <p:sldId id="287" r:id="rId7"/>
    <p:sldId id="286" r:id="rId8"/>
    <p:sldId id="285" r:id="rId9"/>
    <p:sldId id="289" r:id="rId10"/>
    <p:sldId id="291" r:id="rId11"/>
    <p:sldId id="296" r:id="rId12"/>
    <p:sldId id="262" r:id="rId13"/>
    <p:sldId id="269" r:id="rId14"/>
    <p:sldId id="278" r:id="rId15"/>
    <p:sldId id="272" r:id="rId16"/>
    <p:sldId id="273" r:id="rId17"/>
    <p:sldId id="274" r:id="rId18"/>
    <p:sldId id="281" r:id="rId19"/>
    <p:sldId id="290" r:id="rId20"/>
    <p:sldId id="293" r:id="rId21"/>
    <p:sldId id="292" r:id="rId22"/>
    <p:sldId id="294" r:id="rId23"/>
    <p:sldId id="295" r:id="rId24"/>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CC00CC"/>
    <a:srgbClr val="FF3300"/>
    <a:srgbClr val="CC00FF"/>
    <a:srgbClr val="FFFFCC"/>
    <a:srgbClr val="5D0575"/>
    <a:srgbClr val="510F6B"/>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563" autoAdjust="0"/>
    <p:restoredTop sz="66279" autoAdjust="0"/>
  </p:normalViewPr>
  <p:slideViewPr>
    <p:cSldViewPr>
      <p:cViewPr varScale="1">
        <p:scale>
          <a:sx n="96" d="100"/>
          <a:sy n="96" d="100"/>
        </p:scale>
        <p:origin x="195" y="5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eg>
</file>

<file path=ppt/media/image12.jpeg>
</file>

<file path=ppt/media/image13.png>
</file>

<file path=ppt/media/image14.svg>
</file>

<file path=ppt/media/image15.pn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png>
</file>

<file path=ppt/media/image24.svg>
</file>

<file path=ppt/media/image25.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9330" name="Rectangle 2"/>
          <p:cNvSpPr>
            <a:spLocks noGrp="1" noRot="1" noChangeArrowheads="1"/>
          </p:cNvSpPr>
          <p:nvPr>
            <p:ph type="ctrTitle"/>
          </p:nvPr>
        </p:nvSpPr>
        <p:spPr>
          <a:xfrm>
            <a:off x="685800" y="2286000"/>
            <a:ext cx="7772400" cy="1143000"/>
          </a:xfrm>
        </p:spPr>
        <p:txBody>
          <a:bodyPr/>
          <a:lstStyle>
            <a:lvl1pPr>
              <a:defRPr/>
            </a:lvl1pPr>
          </a:lstStyle>
          <a:p>
            <a:r>
              <a:rPr lang="zh-CN" altLang="en-US"/>
              <a:t>单击此处编辑母版标题样式</a:t>
            </a:r>
          </a:p>
        </p:txBody>
      </p:sp>
      <p:sp>
        <p:nvSpPr>
          <p:cNvPr id="99331" name="Rectangle 3"/>
          <p:cNvSpPr>
            <a:spLocks noGrp="1" noRot="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r>
              <a:rPr lang="zh-CN" altLang="en-US"/>
              <a:t>单击此处编辑母版副标题样式</a:t>
            </a:r>
          </a:p>
        </p:txBody>
      </p:sp>
      <p:sp>
        <p:nvSpPr>
          <p:cNvPr id="2" name="Rectangle 4">
            <a:extLst>
              <a:ext uri="{FF2B5EF4-FFF2-40B4-BE49-F238E27FC236}">
                <a16:creationId xmlns:a16="http://schemas.microsoft.com/office/drawing/2014/main" id="{FFB47843-E70D-6A34-D8B0-F0F960E0221A}"/>
              </a:ext>
            </a:extLst>
          </p:cNvPr>
          <p:cNvSpPr>
            <a:spLocks noGrp="1" noChangeArrowheads="1"/>
          </p:cNvSpPr>
          <p:nvPr>
            <p:ph type="dt" sz="half" idx="10"/>
          </p:nvPr>
        </p:nvSpPr>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765FA619-CD8C-559D-928F-59BC8DE96160}"/>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4B1D779D-8A47-AA23-6B16-9DDC8F8772E0}"/>
              </a:ext>
            </a:extLst>
          </p:cNvPr>
          <p:cNvSpPr>
            <a:spLocks noGrp="1" noChangeArrowheads="1"/>
          </p:cNvSpPr>
          <p:nvPr>
            <p:ph type="sldNum" sz="quarter" idx="12"/>
          </p:nvPr>
        </p:nvSpPr>
        <p:spPr/>
        <p:txBody>
          <a:bodyPr/>
          <a:lstStyle>
            <a:lvl1pPr>
              <a:defRPr smtClean="0"/>
            </a:lvl1pPr>
          </a:lstStyle>
          <a:p>
            <a:pPr>
              <a:defRPr/>
            </a:pPr>
            <a:fld id="{EF291BC4-8613-4BF5-BE16-58BDA01D3A07}" type="slidenum">
              <a:rPr lang="en-US" altLang="zh-CN"/>
              <a:pPr>
                <a:defRPr/>
              </a:pPr>
              <a:t>‹#›</a:t>
            </a:fld>
            <a:endParaRPr lang="en-US" altLang="zh-CN"/>
          </a:p>
        </p:txBody>
      </p:sp>
    </p:spTree>
    <p:extLst>
      <p:ext uri="{BB962C8B-B14F-4D97-AF65-F5344CB8AC3E}">
        <p14:creationId xmlns:p14="http://schemas.microsoft.com/office/powerpoint/2010/main" val="2631783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E7B75900-6743-5BDE-3813-019C19C3D74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4C4624AF-C242-EB72-6DDB-383EE6D295A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BBCC06A-AA46-C137-08F7-4FA749FD74EE}"/>
              </a:ext>
            </a:extLst>
          </p:cNvPr>
          <p:cNvSpPr>
            <a:spLocks noGrp="1" noChangeArrowheads="1"/>
          </p:cNvSpPr>
          <p:nvPr>
            <p:ph type="sldNum" sz="quarter" idx="12"/>
          </p:nvPr>
        </p:nvSpPr>
        <p:spPr>
          <a:ln/>
        </p:spPr>
        <p:txBody>
          <a:bodyPr/>
          <a:lstStyle>
            <a:lvl1pPr>
              <a:defRPr/>
            </a:lvl1pPr>
          </a:lstStyle>
          <a:p>
            <a:pPr>
              <a:defRPr/>
            </a:pPr>
            <a:fld id="{D183F5A2-EB98-472B-9867-7DA94D519A6D}" type="slidenum">
              <a:rPr lang="en-US" altLang="zh-CN"/>
              <a:pPr>
                <a:defRPr/>
              </a:pPr>
              <a:t>‹#›</a:t>
            </a:fld>
            <a:endParaRPr lang="en-US" altLang="zh-CN"/>
          </a:p>
        </p:txBody>
      </p:sp>
    </p:spTree>
    <p:extLst>
      <p:ext uri="{BB962C8B-B14F-4D97-AF65-F5344CB8AC3E}">
        <p14:creationId xmlns:p14="http://schemas.microsoft.com/office/powerpoint/2010/main" val="1269926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7188" y="609600"/>
            <a:ext cx="2135187" cy="54895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01625" y="609600"/>
            <a:ext cx="6253163" cy="54895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E1B5A39-00BA-D1AC-4C44-AAD00FC480F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CA0C541-D2F8-D701-3C6D-7839356D38B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1DFED867-A359-50F0-671C-8BF863F7D497}"/>
              </a:ext>
            </a:extLst>
          </p:cNvPr>
          <p:cNvSpPr>
            <a:spLocks noGrp="1" noChangeArrowheads="1"/>
          </p:cNvSpPr>
          <p:nvPr>
            <p:ph type="sldNum" sz="quarter" idx="12"/>
          </p:nvPr>
        </p:nvSpPr>
        <p:spPr>
          <a:ln/>
        </p:spPr>
        <p:txBody>
          <a:bodyPr/>
          <a:lstStyle>
            <a:lvl1pPr>
              <a:defRPr/>
            </a:lvl1pPr>
          </a:lstStyle>
          <a:p>
            <a:pPr>
              <a:defRPr/>
            </a:pPr>
            <a:fld id="{C15727FA-B49F-4D1D-A65E-1C44C9F57983}" type="slidenum">
              <a:rPr lang="en-US" altLang="zh-CN"/>
              <a:pPr>
                <a:defRPr/>
              </a:pPr>
              <a:t>‹#›</a:t>
            </a:fld>
            <a:endParaRPr lang="en-US" altLang="zh-CN"/>
          </a:p>
        </p:txBody>
      </p:sp>
    </p:spTree>
    <p:extLst>
      <p:ext uri="{BB962C8B-B14F-4D97-AF65-F5344CB8AC3E}">
        <p14:creationId xmlns:p14="http://schemas.microsoft.com/office/powerpoint/2010/main" val="594400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301625" y="609600"/>
            <a:ext cx="8540750" cy="548957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4">
            <a:extLst>
              <a:ext uri="{FF2B5EF4-FFF2-40B4-BE49-F238E27FC236}">
                <a16:creationId xmlns:a16="http://schemas.microsoft.com/office/drawing/2014/main" id="{104313E4-864D-74BD-9B51-4C08186A00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38828FF7-BFD9-58ED-F2F1-376DC741B71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603EBF13-2370-2FE8-3697-75931B5A1904}"/>
              </a:ext>
            </a:extLst>
          </p:cNvPr>
          <p:cNvSpPr>
            <a:spLocks noGrp="1" noChangeArrowheads="1"/>
          </p:cNvSpPr>
          <p:nvPr>
            <p:ph type="sldNum" sz="quarter" idx="12"/>
          </p:nvPr>
        </p:nvSpPr>
        <p:spPr>
          <a:ln/>
        </p:spPr>
        <p:txBody>
          <a:bodyPr/>
          <a:lstStyle>
            <a:lvl1pPr>
              <a:defRPr/>
            </a:lvl1pPr>
          </a:lstStyle>
          <a:p>
            <a:pPr>
              <a:defRPr/>
            </a:pPr>
            <a:fld id="{42417701-FB07-48A1-B152-C8A8E2BF2256}" type="slidenum">
              <a:rPr lang="en-US" altLang="zh-CN"/>
              <a:pPr>
                <a:defRPr/>
              </a:pPr>
              <a:t>‹#›</a:t>
            </a:fld>
            <a:endParaRPr lang="en-US" altLang="zh-CN"/>
          </a:p>
        </p:txBody>
      </p:sp>
    </p:spTree>
    <p:extLst>
      <p:ext uri="{BB962C8B-B14F-4D97-AF65-F5344CB8AC3E}">
        <p14:creationId xmlns:p14="http://schemas.microsoft.com/office/powerpoint/2010/main" val="1952733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B6489444-C178-1D7E-5259-C001C1DFC8D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308F9771-A4C9-EDB1-497C-21FBB9F9BC2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DA83C7A-0C0E-84D9-4049-CF59A57DCDDE}"/>
              </a:ext>
            </a:extLst>
          </p:cNvPr>
          <p:cNvSpPr>
            <a:spLocks noGrp="1" noChangeArrowheads="1"/>
          </p:cNvSpPr>
          <p:nvPr>
            <p:ph type="sldNum" sz="quarter" idx="12"/>
          </p:nvPr>
        </p:nvSpPr>
        <p:spPr>
          <a:ln/>
        </p:spPr>
        <p:txBody>
          <a:bodyPr/>
          <a:lstStyle>
            <a:lvl1pPr>
              <a:defRPr/>
            </a:lvl1pPr>
          </a:lstStyle>
          <a:p>
            <a:pPr>
              <a:defRPr/>
            </a:pPr>
            <a:fld id="{53830AE5-9BDD-4DA6-ACFE-32D4FAF5F75A}" type="slidenum">
              <a:rPr lang="en-US" altLang="zh-CN"/>
              <a:pPr>
                <a:defRPr/>
              </a:pPr>
              <a:t>‹#›</a:t>
            </a:fld>
            <a:endParaRPr lang="en-US" altLang="zh-CN"/>
          </a:p>
        </p:txBody>
      </p:sp>
    </p:spTree>
    <p:extLst>
      <p:ext uri="{BB962C8B-B14F-4D97-AF65-F5344CB8AC3E}">
        <p14:creationId xmlns:p14="http://schemas.microsoft.com/office/powerpoint/2010/main" val="949092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408730F6-7DB5-1649-97E8-4FD8B2628F0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C02EA71-DFA4-B55D-7476-832CA02D33E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D14E72E4-E8B0-6E9B-8FE4-7C006AC4ADC6}"/>
              </a:ext>
            </a:extLst>
          </p:cNvPr>
          <p:cNvSpPr>
            <a:spLocks noGrp="1" noChangeArrowheads="1"/>
          </p:cNvSpPr>
          <p:nvPr>
            <p:ph type="sldNum" sz="quarter" idx="12"/>
          </p:nvPr>
        </p:nvSpPr>
        <p:spPr>
          <a:ln/>
        </p:spPr>
        <p:txBody>
          <a:bodyPr/>
          <a:lstStyle>
            <a:lvl1pPr>
              <a:defRPr/>
            </a:lvl1pPr>
          </a:lstStyle>
          <a:p>
            <a:pPr>
              <a:defRPr/>
            </a:pPr>
            <a:fld id="{BC25506C-F5A8-4E84-AD94-93AF576FAD32}" type="slidenum">
              <a:rPr lang="en-US" altLang="zh-CN"/>
              <a:pPr>
                <a:defRPr/>
              </a:pPr>
              <a:t>‹#›</a:t>
            </a:fld>
            <a:endParaRPr lang="en-US" altLang="zh-CN"/>
          </a:p>
        </p:txBody>
      </p:sp>
    </p:spTree>
    <p:extLst>
      <p:ext uri="{BB962C8B-B14F-4D97-AF65-F5344CB8AC3E}">
        <p14:creationId xmlns:p14="http://schemas.microsoft.com/office/powerpoint/2010/main" val="3649777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01625" y="1905000"/>
            <a:ext cx="4194175" cy="41941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905000"/>
            <a:ext cx="4194175" cy="41941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CFC53F43-3B2D-DCAA-316D-E10A9694749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1C0D188-1DC4-8F45-D148-79E092A1389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30E0877-93A7-C723-6246-3470FDF8FA6D}"/>
              </a:ext>
            </a:extLst>
          </p:cNvPr>
          <p:cNvSpPr>
            <a:spLocks noGrp="1" noChangeArrowheads="1"/>
          </p:cNvSpPr>
          <p:nvPr>
            <p:ph type="sldNum" sz="quarter" idx="12"/>
          </p:nvPr>
        </p:nvSpPr>
        <p:spPr>
          <a:ln/>
        </p:spPr>
        <p:txBody>
          <a:bodyPr/>
          <a:lstStyle>
            <a:lvl1pPr>
              <a:defRPr/>
            </a:lvl1pPr>
          </a:lstStyle>
          <a:p>
            <a:pPr>
              <a:defRPr/>
            </a:pPr>
            <a:fld id="{E87D2A92-45A8-47A4-9FB6-AA0527E241C6}" type="slidenum">
              <a:rPr lang="en-US" altLang="zh-CN"/>
              <a:pPr>
                <a:defRPr/>
              </a:pPr>
              <a:t>‹#›</a:t>
            </a:fld>
            <a:endParaRPr lang="en-US" altLang="zh-CN"/>
          </a:p>
        </p:txBody>
      </p:sp>
    </p:spTree>
    <p:extLst>
      <p:ext uri="{BB962C8B-B14F-4D97-AF65-F5344CB8AC3E}">
        <p14:creationId xmlns:p14="http://schemas.microsoft.com/office/powerpoint/2010/main" val="209940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6E516ECC-9D3C-7254-7187-7561ED2F5C6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304E4790-1F38-9E1B-F65E-26F5FACB26D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3B9FBC86-FC63-4116-55BF-2318FAFE4316}"/>
              </a:ext>
            </a:extLst>
          </p:cNvPr>
          <p:cNvSpPr>
            <a:spLocks noGrp="1" noChangeArrowheads="1"/>
          </p:cNvSpPr>
          <p:nvPr>
            <p:ph type="sldNum" sz="quarter" idx="12"/>
          </p:nvPr>
        </p:nvSpPr>
        <p:spPr>
          <a:ln/>
        </p:spPr>
        <p:txBody>
          <a:bodyPr/>
          <a:lstStyle>
            <a:lvl1pPr>
              <a:defRPr/>
            </a:lvl1pPr>
          </a:lstStyle>
          <a:p>
            <a:pPr>
              <a:defRPr/>
            </a:pPr>
            <a:fld id="{878DD000-D917-48ED-BBE1-4F35D5EE2B5D}" type="slidenum">
              <a:rPr lang="en-US" altLang="zh-CN"/>
              <a:pPr>
                <a:defRPr/>
              </a:pPr>
              <a:t>‹#›</a:t>
            </a:fld>
            <a:endParaRPr lang="en-US" altLang="zh-CN"/>
          </a:p>
        </p:txBody>
      </p:sp>
    </p:spTree>
    <p:extLst>
      <p:ext uri="{BB962C8B-B14F-4D97-AF65-F5344CB8AC3E}">
        <p14:creationId xmlns:p14="http://schemas.microsoft.com/office/powerpoint/2010/main" val="3414220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B22B89C8-5CFB-3ED6-18D2-D4721377CF5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0B2D692E-6F6E-62E0-EF4F-47CE5F92D07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9347AE8B-2C46-9318-FE0B-89F4623AB446}"/>
              </a:ext>
            </a:extLst>
          </p:cNvPr>
          <p:cNvSpPr>
            <a:spLocks noGrp="1" noChangeArrowheads="1"/>
          </p:cNvSpPr>
          <p:nvPr>
            <p:ph type="sldNum" sz="quarter" idx="12"/>
          </p:nvPr>
        </p:nvSpPr>
        <p:spPr>
          <a:ln/>
        </p:spPr>
        <p:txBody>
          <a:bodyPr/>
          <a:lstStyle>
            <a:lvl1pPr>
              <a:defRPr/>
            </a:lvl1pPr>
          </a:lstStyle>
          <a:p>
            <a:pPr>
              <a:defRPr/>
            </a:pPr>
            <a:fld id="{FCAD7642-8E45-4BBD-9726-859F6517A15B}" type="slidenum">
              <a:rPr lang="en-US" altLang="zh-CN"/>
              <a:pPr>
                <a:defRPr/>
              </a:pPr>
              <a:t>‹#›</a:t>
            </a:fld>
            <a:endParaRPr lang="en-US" altLang="zh-CN"/>
          </a:p>
        </p:txBody>
      </p:sp>
    </p:spTree>
    <p:extLst>
      <p:ext uri="{BB962C8B-B14F-4D97-AF65-F5344CB8AC3E}">
        <p14:creationId xmlns:p14="http://schemas.microsoft.com/office/powerpoint/2010/main" val="3844614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A65C85F-743F-4C13-8F89-402A593C179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4A4E6F0C-350F-2AF0-3E88-B70A7C65FBD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29DC1481-77D6-9FA2-31C4-D4F1EEE200CE}"/>
              </a:ext>
            </a:extLst>
          </p:cNvPr>
          <p:cNvSpPr>
            <a:spLocks noGrp="1" noChangeArrowheads="1"/>
          </p:cNvSpPr>
          <p:nvPr>
            <p:ph type="sldNum" sz="quarter" idx="12"/>
          </p:nvPr>
        </p:nvSpPr>
        <p:spPr>
          <a:ln/>
        </p:spPr>
        <p:txBody>
          <a:bodyPr/>
          <a:lstStyle>
            <a:lvl1pPr>
              <a:defRPr/>
            </a:lvl1pPr>
          </a:lstStyle>
          <a:p>
            <a:pPr>
              <a:defRPr/>
            </a:pPr>
            <a:fld id="{AA50794C-EAEF-434E-93FC-0163C480BFA7}" type="slidenum">
              <a:rPr lang="en-US" altLang="zh-CN"/>
              <a:pPr>
                <a:defRPr/>
              </a:pPr>
              <a:t>‹#›</a:t>
            </a:fld>
            <a:endParaRPr lang="en-US" altLang="zh-CN"/>
          </a:p>
        </p:txBody>
      </p:sp>
    </p:spTree>
    <p:extLst>
      <p:ext uri="{BB962C8B-B14F-4D97-AF65-F5344CB8AC3E}">
        <p14:creationId xmlns:p14="http://schemas.microsoft.com/office/powerpoint/2010/main" val="1363730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C1066AD0-5829-6097-0ABA-C5B4C19A23B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603129DD-34ED-9966-CDF4-83049D35B36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B23767A-F29B-92C7-3498-3134AD4E2FC5}"/>
              </a:ext>
            </a:extLst>
          </p:cNvPr>
          <p:cNvSpPr>
            <a:spLocks noGrp="1" noChangeArrowheads="1"/>
          </p:cNvSpPr>
          <p:nvPr>
            <p:ph type="sldNum" sz="quarter" idx="12"/>
          </p:nvPr>
        </p:nvSpPr>
        <p:spPr>
          <a:ln/>
        </p:spPr>
        <p:txBody>
          <a:bodyPr/>
          <a:lstStyle>
            <a:lvl1pPr>
              <a:defRPr/>
            </a:lvl1pPr>
          </a:lstStyle>
          <a:p>
            <a:pPr>
              <a:defRPr/>
            </a:pPr>
            <a:fld id="{90E6EA5F-FDB7-4447-AA36-07BAA9D32663}" type="slidenum">
              <a:rPr lang="en-US" altLang="zh-CN"/>
              <a:pPr>
                <a:defRPr/>
              </a:pPr>
              <a:t>‹#›</a:t>
            </a:fld>
            <a:endParaRPr lang="en-US" altLang="zh-CN"/>
          </a:p>
        </p:txBody>
      </p:sp>
    </p:spTree>
    <p:extLst>
      <p:ext uri="{BB962C8B-B14F-4D97-AF65-F5344CB8AC3E}">
        <p14:creationId xmlns:p14="http://schemas.microsoft.com/office/powerpoint/2010/main" val="170492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91639CA8-6008-52E5-D31A-64FAFD4557D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E876ED2-6B85-88D0-4918-368A9DF3F60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193ABEBA-DA73-8FCD-2160-8FC232476CF4}"/>
              </a:ext>
            </a:extLst>
          </p:cNvPr>
          <p:cNvSpPr>
            <a:spLocks noGrp="1" noChangeArrowheads="1"/>
          </p:cNvSpPr>
          <p:nvPr>
            <p:ph type="sldNum" sz="quarter" idx="12"/>
          </p:nvPr>
        </p:nvSpPr>
        <p:spPr>
          <a:ln/>
        </p:spPr>
        <p:txBody>
          <a:bodyPr/>
          <a:lstStyle>
            <a:lvl1pPr>
              <a:defRPr/>
            </a:lvl1pPr>
          </a:lstStyle>
          <a:p>
            <a:pPr>
              <a:defRPr/>
            </a:pPr>
            <a:fld id="{0C090131-FDE5-42C9-95E7-F75643DCFDC0}" type="slidenum">
              <a:rPr lang="en-US" altLang="zh-CN"/>
              <a:pPr>
                <a:defRPr/>
              </a:pPr>
              <a:t>‹#›</a:t>
            </a:fld>
            <a:endParaRPr lang="en-US" altLang="zh-CN"/>
          </a:p>
        </p:txBody>
      </p:sp>
    </p:spTree>
    <p:extLst>
      <p:ext uri="{BB962C8B-B14F-4D97-AF65-F5344CB8AC3E}">
        <p14:creationId xmlns:p14="http://schemas.microsoft.com/office/powerpoint/2010/main" val="2914489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BD63828-9F67-201B-67EA-1A72CAC8D07F}"/>
              </a:ext>
            </a:extLst>
          </p:cNvPr>
          <p:cNvSpPr>
            <a:spLocks noGrp="1" noRot="1" noChangeArrowheads="1"/>
          </p:cNvSpPr>
          <p:nvPr>
            <p:ph type="title"/>
          </p:nvPr>
        </p:nvSpPr>
        <p:spPr bwMode="auto">
          <a:xfrm>
            <a:off x="301625" y="609600"/>
            <a:ext cx="85407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991400FF-8C06-840D-68D3-5ECC6697A85C}"/>
              </a:ext>
            </a:extLst>
          </p:cNvPr>
          <p:cNvSpPr>
            <a:spLocks noGrp="1" noRot="1" noChangeArrowheads="1"/>
          </p:cNvSpPr>
          <p:nvPr>
            <p:ph type="body" idx="1"/>
          </p:nvPr>
        </p:nvSpPr>
        <p:spPr bwMode="auto">
          <a:xfrm>
            <a:off x="301625" y="1905000"/>
            <a:ext cx="8540750" cy="419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98308" name="Rectangle 4">
            <a:extLst>
              <a:ext uri="{FF2B5EF4-FFF2-40B4-BE49-F238E27FC236}">
                <a16:creationId xmlns:a16="http://schemas.microsoft.com/office/drawing/2014/main" id="{D1EDC983-D9C1-0870-66A2-57FF98A6B64A}"/>
              </a:ext>
            </a:extLst>
          </p:cNvPr>
          <p:cNvSpPr>
            <a:spLocks noGrp="1" noChangeArrowheads="1"/>
          </p:cNvSpPr>
          <p:nvPr>
            <p:ph type="dt" sz="half" idx="2"/>
          </p:nvPr>
        </p:nvSpPr>
        <p:spPr bwMode="auto">
          <a:xfrm>
            <a:off x="301625" y="6245225"/>
            <a:ext cx="22891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ltLang="zh-CN"/>
          </a:p>
        </p:txBody>
      </p:sp>
      <p:sp>
        <p:nvSpPr>
          <p:cNvPr id="98309" name="Rectangle 5">
            <a:extLst>
              <a:ext uri="{FF2B5EF4-FFF2-40B4-BE49-F238E27FC236}">
                <a16:creationId xmlns:a16="http://schemas.microsoft.com/office/drawing/2014/main" id="{C12A38CB-A0A5-A31A-3FB4-86B4EB611327}"/>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a:p>
        </p:txBody>
      </p:sp>
      <p:sp>
        <p:nvSpPr>
          <p:cNvPr id="98310" name="Rectangle 6">
            <a:extLst>
              <a:ext uri="{FF2B5EF4-FFF2-40B4-BE49-F238E27FC236}">
                <a16:creationId xmlns:a16="http://schemas.microsoft.com/office/drawing/2014/main" id="{77D3F8E6-E915-197E-FD45-05FA3D9EE01E}"/>
              </a:ext>
            </a:extLst>
          </p:cNvPr>
          <p:cNvSpPr>
            <a:spLocks noGrp="1" noChangeArrowheads="1"/>
          </p:cNvSpPr>
          <p:nvPr>
            <p:ph type="sldNum" sz="quarter" idx="4"/>
          </p:nvPr>
        </p:nvSpPr>
        <p:spPr bwMode="auto">
          <a:xfrm>
            <a:off x="6553200" y="6245225"/>
            <a:ext cx="22891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smtClean="0"/>
            </a:lvl1pPr>
          </a:lstStyle>
          <a:p>
            <a:pPr>
              <a:defRPr/>
            </a:pPr>
            <a:fld id="{4F1B3CEA-284E-4858-8FB2-3D68844899AE}"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775"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75000"/>
        <a:buFont typeface="Wingdings" panose="05000000000000000000" pitchFamily="2" charset="2"/>
        <a:buChar char="v"/>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5000"/>
        <a:buFont typeface="Wingdings" panose="05000000000000000000" pitchFamily="2" charset="2"/>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85000"/>
        <a:buFont typeface="Wingdings" panose="05000000000000000000" pitchFamily="2" charset="2"/>
        <a:buChar char="v"/>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90000"/>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5pPr>
      <a:lvl6pPr marL="25146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6pPr>
      <a:lvl7pPr marL="29718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7pPr>
      <a:lvl8pPr marL="34290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8pPr>
      <a:lvl9pPr marL="38862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15.xml"/><Relationship Id="rId1" Type="http://schemas.openxmlformats.org/officeDocument/2006/relationships/slideLayout" Target="../slideLayouts/slideLayout6.xml"/><Relationship Id="rId6" Type="http://schemas.openxmlformats.org/officeDocument/2006/relationships/slide" Target="slide23.xml"/><Relationship Id="rId5" Type="http://schemas.openxmlformats.org/officeDocument/2006/relationships/slide" Target="slide21.xml"/><Relationship Id="rId4" Type="http://schemas.openxmlformats.org/officeDocument/2006/relationships/slide" Target="slide20.xml"/></Relationships>
</file>

<file path=ppt/slides/_rels/slide11.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slide" Target="slide1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 Target="slide9.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1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9.xml"/><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 Target="slide11.xml"/><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11.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19.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19.sv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slide" Target="slide14.xml"/><Relationship Id="rId1" Type="http://schemas.openxmlformats.org/officeDocument/2006/relationships/slideLayout" Target="../slideLayouts/slideLayout6.xml"/><Relationship Id="rId4" Type="http://schemas.openxmlformats.org/officeDocument/2006/relationships/slide" Target="slide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a:extLst>
              <a:ext uri="{FF2B5EF4-FFF2-40B4-BE49-F238E27FC236}">
                <a16:creationId xmlns:a16="http://schemas.microsoft.com/office/drawing/2014/main" id="{DE768B8E-07BC-9547-4FF2-200442371581}"/>
              </a:ext>
            </a:extLst>
          </p:cNvPr>
          <p:cNvSpPr>
            <a:spLocks noGrp="1" noRot="1" noChangeArrowheads="1"/>
          </p:cNvSpPr>
          <p:nvPr>
            <p:ph type="body" idx="1"/>
          </p:nvPr>
        </p:nvSpPr>
        <p:spPr>
          <a:xfrm>
            <a:off x="3675063" y="4105275"/>
            <a:ext cx="1974850" cy="884238"/>
          </a:xfrm>
        </p:spPr>
        <p:txBody>
          <a:bodyPr/>
          <a:lstStyle/>
          <a:p>
            <a:pPr algn="ctr" eaLnBrk="1" hangingPunct="1"/>
            <a:r>
              <a:rPr lang="zh-CN" altLang="en-US" sz="3600" b="1">
                <a:solidFill>
                  <a:schemeClr val="tx2"/>
                </a:solidFill>
                <a:ea typeface="隶书" panose="02010509060101010101" pitchFamily="49" charset="-122"/>
              </a:rPr>
              <a:t>陈   寒</a:t>
            </a:r>
          </a:p>
        </p:txBody>
      </p:sp>
      <p:sp>
        <p:nvSpPr>
          <p:cNvPr id="21508" name="Text Box 4">
            <a:extLst>
              <a:ext uri="{FF2B5EF4-FFF2-40B4-BE49-F238E27FC236}">
                <a16:creationId xmlns:a16="http://schemas.microsoft.com/office/drawing/2014/main" id="{4D4375D4-661B-7E20-4718-8BFA06B80276}"/>
              </a:ext>
            </a:extLst>
          </p:cNvPr>
          <p:cNvSpPr txBox="1">
            <a:spLocks noGrp="1" noChangeArrowheads="1"/>
          </p:cNvSpPr>
          <p:nvPr>
            <p:ph type="title"/>
          </p:nvPr>
        </p:nvSpPr>
        <p:spPr>
          <a:xfrm>
            <a:off x="468313" y="1628775"/>
            <a:ext cx="8388350" cy="1871663"/>
          </a:xfrm>
        </p:spPr>
        <p:txBody>
          <a:bodyPr/>
          <a:lstStyle/>
          <a:p>
            <a:pPr eaLnBrk="1" fontAlgn="ctr" hangingPunct="1">
              <a:defRPr/>
            </a:pPr>
            <a:r>
              <a:rPr lang="zh-CN" altLang="en-US" sz="4800" b="1" dirty="0">
                <a:effectLst>
                  <a:outerShdw blurRad="38100" dist="38100" dir="2700000" algn="tl">
                    <a:srgbClr val="C0C0C0"/>
                  </a:outerShdw>
                </a:effectLst>
                <a:ea typeface="隶书" pitchFamily="49" charset="-122"/>
              </a:rPr>
              <a:t>第九章 三国两晋南北朝的</a:t>
            </a:r>
            <a:br>
              <a:rPr lang="zh-CN" altLang="en-US" sz="4800" b="1" dirty="0">
                <a:effectLst>
                  <a:outerShdw blurRad="38100" dist="38100" dir="2700000" algn="tl">
                    <a:srgbClr val="C0C0C0"/>
                  </a:outerShdw>
                </a:effectLst>
                <a:ea typeface="隶书" pitchFamily="49" charset="-122"/>
              </a:rPr>
            </a:br>
            <a:r>
              <a:rPr lang="zh-CN" altLang="en-US" sz="4800" b="1" dirty="0">
                <a:effectLst>
                  <a:outerShdw blurRad="38100" dist="38100" dir="2700000" algn="tl">
                    <a:srgbClr val="C0C0C0"/>
                  </a:outerShdw>
                </a:effectLst>
                <a:ea typeface="隶书" pitchFamily="49" charset="-122"/>
              </a:rPr>
              <a:t>社会进步和民族融合</a:t>
            </a:r>
            <a:br>
              <a:rPr lang="zh-CN" altLang="en-US" sz="4800" b="1" dirty="0">
                <a:effectLst>
                  <a:outerShdw blurRad="38100" dist="38100" dir="2700000" algn="tl">
                    <a:srgbClr val="C0C0C0"/>
                  </a:outerShdw>
                </a:effectLst>
                <a:ea typeface="隶书" pitchFamily="49" charset="-122"/>
              </a:rPr>
            </a:br>
            <a:r>
              <a:rPr lang="zh-CN" altLang="en-US" sz="4800" b="1" dirty="0">
                <a:effectLst>
                  <a:outerShdw blurRad="38100" dist="38100" dir="2700000" algn="tl">
                    <a:srgbClr val="C0C0C0"/>
                  </a:outerShdw>
                </a:effectLst>
                <a:ea typeface="隶书" pitchFamily="49" charset="-122"/>
              </a:rPr>
              <a:t>（</a:t>
            </a:r>
            <a:r>
              <a:rPr lang="en-US" altLang="zh-CN" sz="4800" b="1" dirty="0">
                <a:effectLst>
                  <a:outerShdw blurRad="38100" dist="38100" dir="2700000" algn="tl">
                    <a:srgbClr val="C0C0C0"/>
                  </a:outerShdw>
                </a:effectLst>
                <a:ea typeface="隶书" pitchFamily="49" charset="-122"/>
              </a:rPr>
              <a:t>189 — 581</a:t>
            </a:r>
            <a:r>
              <a:rPr lang="zh-CN" altLang="en-US" sz="4800" b="1" dirty="0">
                <a:effectLst>
                  <a:outerShdw blurRad="38100" dist="38100" dir="2700000" algn="tl">
                    <a:srgbClr val="C0C0C0"/>
                  </a:outerShdw>
                </a:effectLst>
                <a:ea typeface="隶书" pitchFamily="49" charset="-122"/>
              </a:rPr>
              <a:t>年）</a:t>
            </a:r>
          </a:p>
        </p:txBody>
      </p:sp>
      <p:pic>
        <p:nvPicPr>
          <p:cNvPr id="3076" name="图片 2">
            <a:extLst>
              <a:ext uri="{FF2B5EF4-FFF2-40B4-BE49-F238E27FC236}">
                <a16:creationId xmlns:a16="http://schemas.microsoft.com/office/drawing/2014/main" id="{E195B8AB-F0FC-F5A3-84CE-B8CF3F59178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27763" y="4724400"/>
            <a:ext cx="1417637"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7" name="图片 3">
            <a:extLst>
              <a:ext uri="{FF2B5EF4-FFF2-40B4-BE49-F238E27FC236}">
                <a16:creationId xmlns:a16="http://schemas.microsoft.com/office/drawing/2014/main" id="{7F61A34D-BF99-305D-4946-9FFDF0F2297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43025" y="4800600"/>
            <a:ext cx="1492250" cy="1363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DA9A597-ED54-7E42-C885-3F06D0362B0A}"/>
              </a:ext>
            </a:extLst>
          </p:cNvPr>
          <p:cNvSpPr txBox="1"/>
          <p:nvPr/>
        </p:nvSpPr>
        <p:spPr>
          <a:xfrm>
            <a:off x="6876257" y="228503"/>
            <a:ext cx="1966118" cy="923330"/>
          </a:xfrm>
          <a:prstGeom prst="rect">
            <a:avLst/>
          </a:prstGeom>
          <a:noFill/>
        </p:spPr>
        <p:txBody>
          <a:bodyPr wrap="square">
            <a:spAutoFit/>
          </a:bodyPr>
          <a:lstStyle/>
          <a:p>
            <a:pPr algn="ctr"/>
            <a:r>
              <a:rPr lang="zh-CN" altLang="en-US" sz="5400" b="1" dirty="0">
                <a:ln w="9525">
                  <a:solidFill>
                    <a:schemeClr val="bg1"/>
                  </a:solidFill>
                  <a:prstDash val="solid"/>
                </a:ln>
                <a:effectLst>
                  <a:outerShdw blurRad="12700" dist="38100" dir="2700000" algn="tl" rotWithShape="0">
                    <a:schemeClr val="bg1">
                      <a:lumMod val="50000"/>
                    </a:schemeClr>
                  </a:outerShdw>
                </a:effectLst>
                <a:ea typeface="华文彩云" panose="02010800040101010101" pitchFamily="2" charset="-122"/>
              </a:rPr>
              <a:t>要点</a:t>
            </a:r>
          </a:p>
        </p:txBody>
      </p:sp>
      <p:sp>
        <p:nvSpPr>
          <p:cNvPr id="5" name="文本框 4">
            <a:extLst>
              <a:ext uri="{FF2B5EF4-FFF2-40B4-BE49-F238E27FC236}">
                <a16:creationId xmlns:a16="http://schemas.microsoft.com/office/drawing/2014/main" id="{ECCD9663-B5EE-3CCC-B91D-F61A582786C2}"/>
              </a:ext>
            </a:extLst>
          </p:cNvPr>
          <p:cNvSpPr txBox="1"/>
          <p:nvPr/>
        </p:nvSpPr>
        <p:spPr>
          <a:xfrm>
            <a:off x="227777" y="404664"/>
            <a:ext cx="8916223" cy="4863960"/>
          </a:xfrm>
          <a:prstGeom prst="rect">
            <a:avLst/>
          </a:prstGeom>
          <a:noFill/>
        </p:spPr>
        <p:txBody>
          <a:bodyPr wrap="none" rtlCol="0">
            <a:spAutoFit/>
          </a:bodyPr>
          <a:lstStyle/>
          <a:p>
            <a:pPr>
              <a:lnSpc>
                <a:spcPct val="200000"/>
              </a:lnSpc>
            </a:pPr>
            <a:r>
              <a:rPr lang="zh-CN" altLang="en-US" sz="3200" b="1" dirty="0">
                <a:latin typeface="+mn-lt"/>
                <a:ea typeface="+mn-ea"/>
              </a:rPr>
              <a:t>实现</a:t>
            </a:r>
            <a:r>
              <a:rPr lang="zh-CN" altLang="en-US" sz="3200" dirty="0">
                <a:latin typeface="+mn-lt"/>
                <a:ea typeface="+mn-ea"/>
              </a:rPr>
              <a:t>：</a:t>
            </a:r>
            <a:endParaRPr lang="en-US" altLang="zh-CN" sz="3200" dirty="0">
              <a:latin typeface="+mn-lt"/>
              <a:ea typeface="+mn-ea"/>
            </a:endParaRPr>
          </a:p>
          <a:p>
            <a:pPr>
              <a:lnSpc>
                <a:spcPct val="200000"/>
              </a:lnSpc>
            </a:pPr>
            <a:r>
              <a:rPr lang="zh-CN" altLang="en-US" sz="3200" dirty="0">
                <a:latin typeface="+mn-lt"/>
                <a:ea typeface="+mn-ea"/>
              </a:rPr>
              <a:t>战争：官渡、赤壁、猇亭</a:t>
            </a:r>
            <a:endParaRPr lang="en-US" altLang="zh-CN" sz="3200" dirty="0">
              <a:latin typeface="+mn-lt"/>
              <a:ea typeface="+mn-ea"/>
            </a:endParaRPr>
          </a:p>
          <a:p>
            <a:pPr>
              <a:lnSpc>
                <a:spcPct val="200000"/>
              </a:lnSpc>
            </a:pPr>
            <a:r>
              <a:rPr lang="zh-CN" altLang="en-US" sz="3200" dirty="0">
                <a:latin typeface="+mn-lt"/>
                <a:ea typeface="+mn-ea"/>
              </a:rPr>
              <a:t>政治：中央 霸府政治（</a:t>
            </a:r>
            <a:r>
              <a:rPr lang="zh-CN" altLang="en-US" sz="3200" dirty="0">
                <a:latin typeface="+mn-lt"/>
                <a:ea typeface="+mn-ea"/>
                <a:hlinkClick r:id="rId2" action="ppaction://hlinksldjump"/>
              </a:rPr>
              <a:t>相府</a:t>
            </a:r>
            <a:r>
              <a:rPr lang="zh-CN" altLang="en-US" sz="3200" dirty="0">
                <a:latin typeface="+mn-lt"/>
                <a:ea typeface="+mn-ea"/>
              </a:rPr>
              <a:t>）</a:t>
            </a:r>
            <a:r>
              <a:rPr lang="en-US" altLang="zh-CN" sz="3200" dirty="0">
                <a:latin typeface="+mn-lt"/>
                <a:ea typeface="+mn-ea"/>
              </a:rPr>
              <a:t>—</a:t>
            </a:r>
            <a:r>
              <a:rPr lang="zh-CN" altLang="en-US" sz="3200" dirty="0">
                <a:latin typeface="+mn-lt"/>
                <a:ea typeface="+mn-ea"/>
              </a:rPr>
              <a:t>尚书令、大将军</a:t>
            </a:r>
            <a:endParaRPr lang="en-US" altLang="zh-CN" sz="3200" dirty="0">
              <a:latin typeface="+mn-lt"/>
              <a:ea typeface="+mn-ea"/>
            </a:endParaRPr>
          </a:p>
          <a:p>
            <a:pPr>
              <a:lnSpc>
                <a:spcPct val="200000"/>
              </a:lnSpc>
            </a:pPr>
            <a:r>
              <a:rPr lang="zh-CN" altLang="en-US" sz="3200" dirty="0">
                <a:latin typeface="+mn-lt"/>
                <a:ea typeface="+mn-ea"/>
              </a:rPr>
              <a:t>政治集团：纠集各地士族、豪强</a:t>
            </a:r>
            <a:endParaRPr lang="en-US" altLang="zh-CN" sz="3200" dirty="0">
              <a:latin typeface="+mn-lt"/>
              <a:ea typeface="+mn-ea"/>
            </a:endParaRPr>
          </a:p>
          <a:p>
            <a:pPr>
              <a:lnSpc>
                <a:spcPct val="200000"/>
              </a:lnSpc>
            </a:pPr>
            <a:r>
              <a:rPr lang="zh-CN" altLang="en-US" sz="3200" dirty="0">
                <a:latin typeface="+mn-lt"/>
                <a:ea typeface="+mn-ea"/>
              </a:rPr>
              <a:t>内部关系：社会动荡所带来的移民（政权）问题</a:t>
            </a:r>
          </a:p>
        </p:txBody>
      </p:sp>
      <p:sp>
        <p:nvSpPr>
          <p:cNvPr id="6" name="对话气泡: 椭圆形 5">
            <a:hlinkClick r:id="rId3" action="ppaction://hlinksldjump"/>
            <a:extLst>
              <a:ext uri="{FF2B5EF4-FFF2-40B4-BE49-F238E27FC236}">
                <a16:creationId xmlns:a16="http://schemas.microsoft.com/office/drawing/2014/main" id="{FDC3B6DB-F52F-13F0-B399-11579CE25066}"/>
              </a:ext>
            </a:extLst>
          </p:cNvPr>
          <p:cNvSpPr/>
          <p:nvPr/>
        </p:nvSpPr>
        <p:spPr bwMode="auto">
          <a:xfrm>
            <a:off x="2123728" y="3248980"/>
            <a:ext cx="4968552" cy="360040"/>
          </a:xfrm>
          <a:prstGeom prst="wedgeEllipseCallout">
            <a:avLst>
              <a:gd name="adj1" fmla="val 8820"/>
              <a:gd name="adj2" fmla="val 71964"/>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hlinkClick r:id="rId4" action="ppaction://hlinksldjump"/>
              </a:rPr>
              <a:t>颍川</a:t>
            </a:r>
            <a:r>
              <a:rPr kumimoji="0" lang="en-US" altLang="zh-CN" sz="1800" b="0" i="0" u="none" strike="noStrike" cap="none" normalizeH="0" baseline="0" dirty="0">
                <a:ln>
                  <a:noFill/>
                </a:ln>
                <a:solidFill>
                  <a:schemeClr val="tx1"/>
                </a:solidFill>
                <a:effectLst/>
                <a:latin typeface="Arial" charset="0"/>
                <a:ea typeface="宋体" pitchFamily="2" charset="-122"/>
                <a:hlinkClick r:id="rId4" action="ppaction://hlinksldjump"/>
              </a:rPr>
              <a:t>-</a:t>
            </a:r>
            <a:r>
              <a:rPr kumimoji="0" lang="zh-CN" altLang="en-US" sz="1800" b="0" i="0" u="none" strike="noStrike" cap="none" normalizeH="0" baseline="0" dirty="0">
                <a:ln>
                  <a:noFill/>
                </a:ln>
                <a:solidFill>
                  <a:schemeClr val="tx1"/>
                </a:solidFill>
                <a:effectLst/>
                <a:latin typeface="Arial" charset="0"/>
                <a:ea typeface="宋体" pitchFamily="2" charset="-122"/>
                <a:hlinkClick r:id="rId4" action="ppaction://hlinksldjump"/>
              </a:rPr>
              <a:t>谯沛</a:t>
            </a:r>
            <a:r>
              <a:rPr kumimoji="0" lang="zh-CN" altLang="en-US" sz="1800" b="0" i="0" u="none" strike="noStrike" cap="none" normalizeH="0" baseline="0" dirty="0">
                <a:ln>
                  <a:noFill/>
                </a:ln>
                <a:solidFill>
                  <a:schemeClr val="tx1"/>
                </a:solidFill>
                <a:effectLst/>
                <a:latin typeface="Arial" charset="0"/>
                <a:ea typeface="宋体" pitchFamily="2" charset="-122"/>
              </a:rPr>
              <a:t>；</a:t>
            </a:r>
            <a:r>
              <a:rPr kumimoji="0" lang="zh-CN" altLang="en-US" sz="1800" b="0" i="0" u="none" strike="noStrike" cap="none" normalizeH="0" baseline="0" dirty="0">
                <a:ln>
                  <a:noFill/>
                </a:ln>
                <a:solidFill>
                  <a:schemeClr val="tx1"/>
                </a:solidFill>
                <a:effectLst/>
                <a:latin typeface="Arial" charset="0"/>
                <a:hlinkClick r:id="rId5" action="ppaction://hlinksldjump"/>
              </a:rPr>
              <a:t>荆楚</a:t>
            </a:r>
            <a:r>
              <a:rPr kumimoji="0" lang="en-US" altLang="zh-CN" sz="1800" b="0" i="0" u="none" strike="noStrike" cap="none" normalizeH="0" baseline="0" dirty="0">
                <a:ln>
                  <a:noFill/>
                </a:ln>
                <a:solidFill>
                  <a:schemeClr val="tx1"/>
                </a:solidFill>
                <a:effectLst/>
                <a:latin typeface="Arial" charset="0"/>
                <a:hlinkClick r:id="rId5" action="ppaction://hlinksldjump"/>
              </a:rPr>
              <a:t>-</a:t>
            </a:r>
            <a:r>
              <a:rPr lang="zh-CN" altLang="en-US" dirty="0">
                <a:latin typeface="Arial" charset="0"/>
                <a:hlinkClick r:id="rId5" action="ppaction://hlinksldjump"/>
              </a:rPr>
              <a:t>益州</a:t>
            </a:r>
            <a:r>
              <a:rPr lang="zh-CN" altLang="en-US" dirty="0">
                <a:latin typeface="Arial" charset="0"/>
              </a:rPr>
              <a:t>；江北</a:t>
            </a:r>
            <a:r>
              <a:rPr lang="en-US" altLang="zh-CN" dirty="0">
                <a:latin typeface="Arial" charset="0"/>
              </a:rPr>
              <a:t>-</a:t>
            </a:r>
            <a:r>
              <a:rPr lang="zh-CN" altLang="en-US" dirty="0">
                <a:latin typeface="Arial" charset="0"/>
              </a:rPr>
              <a:t>江东</a:t>
            </a:r>
            <a:endParaRPr kumimoji="0" lang="zh-CN" altLang="en-US" sz="1800" b="0" i="0" u="none" strike="noStrike" cap="none" normalizeH="0" baseline="0" dirty="0">
              <a:ln>
                <a:noFill/>
              </a:ln>
              <a:solidFill>
                <a:schemeClr val="tx1"/>
              </a:solidFill>
              <a:effectLst/>
              <a:latin typeface="Arial" charset="0"/>
              <a:ea typeface="宋体" pitchFamily="2" charset="-122"/>
            </a:endParaRPr>
          </a:p>
        </p:txBody>
      </p:sp>
      <p:sp>
        <p:nvSpPr>
          <p:cNvPr id="7" name="对话气泡: 椭圆形 6">
            <a:extLst>
              <a:ext uri="{FF2B5EF4-FFF2-40B4-BE49-F238E27FC236}">
                <a16:creationId xmlns:a16="http://schemas.microsoft.com/office/drawing/2014/main" id="{84B8F38E-5F86-20D4-1C57-168D2C578299}"/>
              </a:ext>
            </a:extLst>
          </p:cNvPr>
          <p:cNvSpPr/>
          <p:nvPr/>
        </p:nvSpPr>
        <p:spPr bwMode="auto">
          <a:xfrm>
            <a:off x="1043608" y="5268624"/>
            <a:ext cx="5760640" cy="612648"/>
          </a:xfrm>
          <a:prstGeom prst="wedgeEllipseCallout">
            <a:avLst>
              <a:gd name="adj1" fmla="val 39706"/>
              <a:gd name="adj2" fmla="val -67286"/>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hlinkClick r:id="rId6" action="ppaction://hlinksldjump"/>
              </a:rPr>
              <a:t>主客关系</a:t>
            </a:r>
            <a:r>
              <a:rPr kumimoji="0" lang="zh-CN" altLang="en-US" sz="1800" b="0" i="0" u="none" strike="noStrike" cap="none" normalizeH="0" baseline="0" dirty="0">
                <a:ln>
                  <a:noFill/>
                </a:ln>
                <a:solidFill>
                  <a:schemeClr val="tx1"/>
                </a:solidFill>
                <a:effectLst/>
                <a:latin typeface="Arial" charset="0"/>
                <a:ea typeface="宋体" pitchFamily="2" charset="-122"/>
              </a:rPr>
              <a:t>；外来政治集团与土著；“东州士”</a:t>
            </a:r>
          </a:p>
        </p:txBody>
      </p:sp>
    </p:spTree>
    <p:extLst>
      <p:ext uri="{BB962C8B-B14F-4D97-AF65-F5344CB8AC3E}">
        <p14:creationId xmlns:p14="http://schemas.microsoft.com/office/powerpoint/2010/main" val="631335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636C075-332B-3527-45A0-2D1F01C3089B}"/>
              </a:ext>
            </a:extLst>
          </p:cNvPr>
          <p:cNvSpPr>
            <a:spLocks noGrp="1"/>
          </p:cNvSpPr>
          <p:nvPr>
            <p:ph idx="1"/>
          </p:nvPr>
        </p:nvSpPr>
        <p:spPr>
          <a:xfrm>
            <a:off x="301625" y="836712"/>
            <a:ext cx="8540750" cy="5262463"/>
          </a:xfrm>
        </p:spPr>
        <p:txBody>
          <a:bodyPr/>
          <a:lstStyle/>
          <a:p>
            <a:r>
              <a:rPr lang="zh-CN" altLang="en-US" kern="1200" dirty="0"/>
              <a:t>政策保证：安定社会 协调内部</a:t>
            </a:r>
            <a:endParaRPr lang="en-US" altLang="zh-CN" kern="1200" dirty="0"/>
          </a:p>
          <a:p>
            <a:r>
              <a:rPr lang="zh-CN" altLang="en-US" kern="1200" dirty="0">
                <a:hlinkClick r:id="rId2" action="ppaction://hlinksldjump"/>
              </a:rPr>
              <a:t>曹魏屯田</a:t>
            </a:r>
            <a:endParaRPr lang="en-US" altLang="zh-CN" kern="1200" dirty="0"/>
          </a:p>
          <a:p>
            <a:r>
              <a:rPr lang="zh-CN" altLang="en-US" kern="1200" dirty="0">
                <a:hlinkClick r:id="rId3" action="ppaction://hlinksldjump"/>
              </a:rPr>
              <a:t>唯才是举</a:t>
            </a:r>
            <a:endParaRPr lang="en-US" altLang="zh-CN" kern="1200" dirty="0"/>
          </a:p>
          <a:p>
            <a:endParaRPr lang="en-US" altLang="zh-CN" kern="1200" dirty="0"/>
          </a:p>
          <a:p>
            <a:r>
              <a:rPr lang="zh-CN" altLang="en-US" kern="1200" dirty="0"/>
              <a:t>（孙吴）限江自保  施德缓刑</a:t>
            </a:r>
            <a:endParaRPr lang="en-US" altLang="zh-CN" kern="1200" dirty="0"/>
          </a:p>
          <a:p>
            <a:r>
              <a:rPr lang="zh-CN" altLang="en-US" kern="1200" dirty="0"/>
              <a:t>世袭领兵制、奉邑制、复客制    </a:t>
            </a:r>
            <a:endParaRPr lang="en-US" altLang="zh-CN" kern="1200" dirty="0"/>
          </a:p>
          <a:p>
            <a:endParaRPr lang="en-US" altLang="zh-CN" kern="1200" dirty="0"/>
          </a:p>
          <a:p>
            <a:r>
              <a:rPr lang="zh-CN" altLang="en-US" kern="1200" dirty="0">
                <a:hlinkClick r:id="" action="ppaction://noaction"/>
              </a:rPr>
              <a:t>曹氏的社会地位和社会身份</a:t>
            </a:r>
            <a:endParaRPr lang="zh-CN" altLang="en-US" kern="1200" dirty="0"/>
          </a:p>
        </p:txBody>
      </p:sp>
    </p:spTree>
    <p:extLst>
      <p:ext uri="{BB962C8B-B14F-4D97-AF65-F5344CB8AC3E}">
        <p14:creationId xmlns:p14="http://schemas.microsoft.com/office/powerpoint/2010/main" val="27046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6FB7603C-DBC1-CFDD-AF08-DC4799CB41E8}"/>
              </a:ext>
            </a:extLst>
          </p:cNvPr>
          <p:cNvSpPr>
            <a:spLocks noGrp="1" noRot="1" noChangeArrowheads="1"/>
          </p:cNvSpPr>
          <p:nvPr>
            <p:ph type="title"/>
          </p:nvPr>
        </p:nvSpPr>
        <p:spPr/>
        <p:txBody>
          <a:bodyPr/>
          <a:lstStyle/>
          <a:p>
            <a:pPr eaLnBrk="1" hangingPunct="1"/>
            <a:endParaRPr lang="zh-CN" altLang="en-US" sz="4800" b="1">
              <a:ea typeface="隶书" panose="02010509060101010101" pitchFamily="49" charset="-122"/>
            </a:endParaRPr>
          </a:p>
        </p:txBody>
      </p:sp>
      <p:sp>
        <p:nvSpPr>
          <p:cNvPr id="12291" name="Rectangle 3">
            <a:extLst>
              <a:ext uri="{FF2B5EF4-FFF2-40B4-BE49-F238E27FC236}">
                <a16:creationId xmlns:a16="http://schemas.microsoft.com/office/drawing/2014/main" id="{64E2F109-97A7-0A20-3275-7B360852AB18}"/>
              </a:ext>
            </a:extLst>
          </p:cNvPr>
          <p:cNvSpPr>
            <a:spLocks noGrp="1" noRot="1" noChangeArrowheads="1"/>
          </p:cNvSpPr>
          <p:nvPr>
            <p:ph type="body" idx="1"/>
          </p:nvPr>
        </p:nvSpPr>
        <p:spPr>
          <a:xfrm>
            <a:off x="685800" y="1628775"/>
            <a:ext cx="7773988" cy="4968875"/>
          </a:xfrm>
        </p:spPr>
        <p:txBody>
          <a:bodyPr/>
          <a:lstStyle/>
          <a:p>
            <a:pPr eaLnBrk="1" hangingPunct="1">
              <a:lnSpc>
                <a:spcPct val="90000"/>
              </a:lnSpc>
            </a:pPr>
            <a:r>
              <a:rPr lang="zh-CN" altLang="en-US" b="1" dirty="0"/>
              <a:t>一、东汉王朝的崩溃与社会经济状况</a:t>
            </a:r>
          </a:p>
          <a:p>
            <a:pPr eaLnBrk="1" hangingPunct="1">
              <a:lnSpc>
                <a:spcPct val="90000"/>
              </a:lnSpc>
            </a:pPr>
            <a:r>
              <a:rPr lang="en-US" altLang="zh-CN" dirty="0"/>
              <a:t>1.</a:t>
            </a:r>
            <a:r>
              <a:rPr lang="zh-CN" altLang="en-US" dirty="0"/>
              <a:t>统治集团内部矛盾的尖锐化</a:t>
            </a:r>
          </a:p>
          <a:p>
            <a:pPr eaLnBrk="1" hangingPunct="1">
              <a:lnSpc>
                <a:spcPct val="90000"/>
              </a:lnSpc>
            </a:pPr>
            <a:r>
              <a:rPr lang="zh-CN" altLang="en-US" dirty="0"/>
              <a:t>过程：中平五年（</a:t>
            </a:r>
            <a:r>
              <a:rPr lang="en-US" altLang="zh-CN" dirty="0"/>
              <a:t>188</a:t>
            </a:r>
            <a:r>
              <a:rPr lang="zh-CN" altLang="en-US" dirty="0"/>
              <a:t>），</a:t>
            </a:r>
            <a:r>
              <a:rPr lang="zh-CN" altLang="en-US" dirty="0">
                <a:latin typeface="楷体" panose="02010609060101010101" pitchFamily="49" charset="-122"/>
                <a:ea typeface="楷体" panose="02010609060101010101" pitchFamily="49" charset="-122"/>
              </a:rPr>
              <a:t>“西园八校尉”</a:t>
            </a:r>
          </a:p>
          <a:p>
            <a:pPr eaLnBrk="1" hangingPunct="1">
              <a:lnSpc>
                <a:spcPct val="90000"/>
              </a:lnSpc>
            </a:pPr>
            <a:r>
              <a:rPr lang="zh-CN" altLang="en-US" sz="2800" dirty="0">
                <a:latin typeface="楷体" panose="02010609060101010101" pitchFamily="49" charset="-122"/>
                <a:ea typeface="楷体" panose="02010609060101010101" pitchFamily="49" charset="-122"/>
              </a:rPr>
              <a:t>“是时置西园八校尉以小黄门蹇硕为上军校尉虎贲中郎将袁绍为中军校尉</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议郎曹操为典军校尉</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帝以蹇硕壮健而有武略特亲任之以为元帅督司隶校尉以下虽大将军亦领属焉</a:t>
            </a:r>
            <a:r>
              <a:rPr lang="zh-CN" altLang="en-US" sz="2400" dirty="0">
                <a:latin typeface="楷体" panose="02010609060101010101" pitchFamily="49" charset="-122"/>
                <a:ea typeface="楷体" panose="02010609060101010101" pitchFamily="49" charset="-122"/>
              </a:rPr>
              <a:t>”（</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后汉书</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卷九十九</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何进传</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a:t>
            </a:r>
            <a:endParaRPr lang="en-US" altLang="zh-CN" sz="2400" dirty="0">
              <a:latin typeface="楷体" panose="02010609060101010101" pitchFamily="49" charset="-122"/>
              <a:ea typeface="楷体" panose="02010609060101010101" pitchFamily="49" charset="-122"/>
            </a:endParaRPr>
          </a:p>
          <a:p>
            <a:pPr eaLnBrk="1" hangingPunct="1">
              <a:lnSpc>
                <a:spcPct val="90000"/>
              </a:lnSpc>
            </a:pPr>
            <a:r>
              <a:rPr lang="zh-CN" altLang="en-US" dirty="0"/>
              <a:t>内乱的实质：</a:t>
            </a:r>
            <a:r>
              <a:rPr lang="zh-CN" altLang="en-US" dirty="0">
                <a:latin typeface="楷体" panose="02010609060101010101" pitchFamily="49" charset="-122"/>
                <a:ea typeface="楷体" panose="02010609060101010101" pitchFamily="49" charset="-122"/>
              </a:rPr>
              <a:t>外戚、宦官的权力之争</a:t>
            </a:r>
          </a:p>
        </p:txBody>
      </p:sp>
      <p:pic>
        <p:nvPicPr>
          <p:cNvPr id="3" name="图形 2" descr="打开的书 纯色填充">
            <a:hlinkClick r:id="rId2" action="ppaction://hlinksldjump"/>
            <a:extLst>
              <a:ext uri="{FF2B5EF4-FFF2-40B4-BE49-F238E27FC236}">
                <a16:creationId xmlns:a16="http://schemas.microsoft.com/office/drawing/2014/main" id="{F50CCC4B-25B8-86F9-3FCB-5086994D11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12360" y="44624"/>
            <a:ext cx="914400" cy="914400"/>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9">
            <a:extLst>
              <a:ext uri="{FF2B5EF4-FFF2-40B4-BE49-F238E27FC236}">
                <a16:creationId xmlns:a16="http://schemas.microsoft.com/office/drawing/2014/main" id="{8D6FC8F0-940F-8C50-3A5E-E070229B74C3}"/>
              </a:ext>
            </a:extLst>
          </p:cNvPr>
          <p:cNvSpPr>
            <a:spLocks noGrp="1" noRot="1" noChangeArrowheads="1"/>
          </p:cNvSpPr>
          <p:nvPr>
            <p:ph type="body" idx="1"/>
          </p:nvPr>
        </p:nvSpPr>
        <p:spPr>
          <a:xfrm>
            <a:off x="301625" y="549275"/>
            <a:ext cx="8540750" cy="5549900"/>
          </a:xfrm>
        </p:spPr>
        <p:txBody>
          <a:bodyPr/>
          <a:lstStyle/>
          <a:p>
            <a:pPr eaLnBrk="1" hangingPunct="1"/>
            <a:r>
              <a:rPr lang="zh-CN" altLang="en-US" b="1" dirty="0"/>
              <a:t>曹操统一北方的原因</a:t>
            </a:r>
          </a:p>
          <a:p>
            <a:pPr eaLnBrk="1" hangingPunct="1"/>
            <a:r>
              <a:rPr lang="en-US" altLang="zh-CN" dirty="0"/>
              <a:t>1.</a:t>
            </a:r>
            <a:r>
              <a:rPr lang="zh-CN" altLang="en-US" dirty="0"/>
              <a:t>由于其兴置屯田有显著效果。</a:t>
            </a:r>
          </a:p>
          <a:p>
            <a:pPr eaLnBrk="1" hangingPunct="1"/>
            <a:r>
              <a:rPr lang="zh-CN" altLang="en-US" sz="2800" dirty="0"/>
              <a:t>建安元年（</a:t>
            </a:r>
            <a:r>
              <a:rPr lang="en-US" altLang="zh-CN" sz="2800" dirty="0"/>
              <a:t>196</a:t>
            </a:r>
            <a:r>
              <a:rPr lang="zh-CN" altLang="en-US" sz="2800" dirty="0"/>
              <a:t>），灭汝南、颍川黄巾，</a:t>
            </a:r>
            <a:r>
              <a:rPr lang="zh-CN" altLang="en-US" sz="2400" dirty="0">
                <a:latin typeface="楷体" panose="02010609060101010101" pitchFamily="49" charset="-122"/>
                <a:ea typeface="楷体" panose="02010609060101010101" pitchFamily="49" charset="-122"/>
              </a:rPr>
              <a:t>“得贼资业”</a:t>
            </a:r>
            <a:endParaRPr lang="en-US" altLang="zh-CN" sz="2400" dirty="0">
              <a:latin typeface="楷体" panose="02010609060101010101" pitchFamily="49" charset="-122"/>
              <a:ea typeface="楷体" panose="02010609060101010101" pitchFamily="49" charset="-122"/>
            </a:endParaRPr>
          </a:p>
          <a:p>
            <a:pPr eaLnBrk="1" hangingPunct="1"/>
            <a:r>
              <a:rPr lang="zh-CN" altLang="en-US" sz="2800" dirty="0"/>
              <a:t>许下屯田，一岁得谷百万斛</a:t>
            </a:r>
            <a:endParaRPr lang="en-US" altLang="zh-CN" sz="2800" dirty="0"/>
          </a:p>
          <a:p>
            <a:pPr eaLnBrk="1" hangingPunct="1"/>
            <a:r>
              <a:rPr lang="zh-CN" altLang="en-US" sz="2800" dirty="0"/>
              <a:t>次年，</a:t>
            </a:r>
            <a:r>
              <a:rPr lang="zh-CN" altLang="en-US" sz="2400" dirty="0">
                <a:latin typeface="楷体" panose="02010609060101010101" pitchFamily="49" charset="-122"/>
                <a:ea typeface="楷体" panose="02010609060101010101" pitchFamily="49" charset="-122"/>
              </a:rPr>
              <a:t>“州郡例置田官”</a:t>
            </a:r>
            <a:endParaRPr lang="en-US" altLang="zh-CN" sz="2400" dirty="0">
              <a:latin typeface="楷体" panose="02010609060101010101" pitchFamily="49" charset="-122"/>
              <a:ea typeface="楷体" panose="02010609060101010101" pitchFamily="49" charset="-122"/>
            </a:endParaRPr>
          </a:p>
          <a:p>
            <a:pPr eaLnBrk="1" hangingPunct="1"/>
            <a:r>
              <a:rPr lang="zh-CN" altLang="en-US" sz="2800" dirty="0"/>
              <a:t>民屯、军屯</a:t>
            </a:r>
            <a:r>
              <a:rPr lang="en-US" altLang="zh-CN" sz="2800" dirty="0"/>
              <a:t>——</a:t>
            </a:r>
            <a:r>
              <a:rPr lang="zh-CN" altLang="en-US" sz="2800" dirty="0"/>
              <a:t>国家半强制性</a:t>
            </a:r>
          </a:p>
          <a:p>
            <a:pPr eaLnBrk="1" hangingPunct="1"/>
            <a:r>
              <a:rPr lang="zh-CN" altLang="en-US" sz="2800" dirty="0"/>
              <a:t>此外，大力招徕流民，劝课农耕</a:t>
            </a:r>
          </a:p>
          <a:p>
            <a:pPr eaLnBrk="1" hangingPunct="1"/>
            <a:endParaRPr lang="en-US" altLang="zh-CN" b="1" dirty="0">
              <a:solidFill>
                <a:srgbClr val="9933FF"/>
              </a:solidFill>
            </a:endParaRPr>
          </a:p>
        </p:txBody>
      </p:sp>
      <p:pic>
        <p:nvPicPr>
          <p:cNvPr id="20483" name="图片 1">
            <a:extLst>
              <a:ext uri="{FF2B5EF4-FFF2-40B4-BE49-F238E27FC236}">
                <a16:creationId xmlns:a16="http://schemas.microsoft.com/office/drawing/2014/main" id="{0630950A-FF65-B03E-A187-7B9EFFA1026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75" y="4243388"/>
            <a:ext cx="2730500" cy="185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形 2" descr="书籍 纯色填充">
            <a:hlinkClick r:id="rId3" action="ppaction://hlinksldjump"/>
            <a:extLst>
              <a:ext uri="{FF2B5EF4-FFF2-40B4-BE49-F238E27FC236}">
                <a16:creationId xmlns:a16="http://schemas.microsoft.com/office/drawing/2014/main" id="{7ACFB79E-E340-4AE1-5078-771DE18DF8D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27975" y="188640"/>
            <a:ext cx="914400" cy="9144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FC678DA7-3A32-2E22-FA02-1D0D7CA77630}"/>
              </a:ext>
            </a:extLst>
          </p:cNvPr>
          <p:cNvSpPr>
            <a:spLocks noGrp="1" noRot="1" noChangeArrowheads="1"/>
          </p:cNvSpPr>
          <p:nvPr>
            <p:ph type="title"/>
          </p:nvPr>
        </p:nvSpPr>
        <p:spPr>
          <a:xfrm>
            <a:off x="1476375" y="0"/>
            <a:ext cx="6551613" cy="836613"/>
          </a:xfrm>
        </p:spPr>
        <p:txBody>
          <a:bodyPr/>
          <a:lstStyle/>
          <a:p>
            <a:pPr eaLnBrk="1" hangingPunct="1"/>
            <a:r>
              <a:rPr lang="zh-CN" altLang="en-US" b="1">
                <a:solidFill>
                  <a:schemeClr val="tx1"/>
                </a:solidFill>
                <a:ea typeface="楷体_GB2312" pitchFamily="49" charset="-122"/>
              </a:rPr>
              <a:t>颍川士族</a:t>
            </a:r>
          </a:p>
        </p:txBody>
      </p:sp>
      <p:sp>
        <p:nvSpPr>
          <p:cNvPr id="23555" name="Rectangle 3">
            <a:extLst>
              <a:ext uri="{FF2B5EF4-FFF2-40B4-BE49-F238E27FC236}">
                <a16:creationId xmlns:a16="http://schemas.microsoft.com/office/drawing/2014/main" id="{22908F28-E929-0561-8ADD-4FF7F6CE42D8}"/>
              </a:ext>
            </a:extLst>
          </p:cNvPr>
          <p:cNvSpPr>
            <a:spLocks noGrp="1" noRot="1" noChangeArrowheads="1"/>
          </p:cNvSpPr>
          <p:nvPr>
            <p:ph type="body" idx="1"/>
          </p:nvPr>
        </p:nvSpPr>
        <p:spPr>
          <a:xfrm>
            <a:off x="301625" y="908050"/>
            <a:ext cx="8540750" cy="5616575"/>
          </a:xfrm>
        </p:spPr>
        <p:txBody>
          <a:bodyPr/>
          <a:lstStyle/>
          <a:p>
            <a:pPr eaLnBrk="1" hangingPunct="1">
              <a:lnSpc>
                <a:spcPct val="80000"/>
              </a:lnSpc>
            </a:pPr>
            <a:r>
              <a:rPr lang="zh-CN" altLang="en-US" sz="2400" b="1">
                <a:latin typeface="楷体_GB2312" pitchFamily="49" charset="-122"/>
                <a:ea typeface="楷体_GB2312" pitchFamily="49" charset="-122"/>
              </a:rPr>
              <a:t>颍川四长</a:t>
            </a:r>
            <a:r>
              <a:rPr lang="zh-CN" altLang="en-US" sz="2400">
                <a:latin typeface="楷体_GB2312" pitchFamily="49" charset="-122"/>
                <a:ea typeface="楷体_GB2312" pitchFamily="49" charset="-122"/>
              </a:rPr>
              <a:t> </a:t>
            </a:r>
            <a:r>
              <a:rPr lang="en-US" altLang="zh-CN" sz="2400">
                <a:ea typeface="楷体_GB2312" pitchFamily="49" charset="-122"/>
              </a:rPr>
              <a:t>——</a:t>
            </a:r>
            <a:r>
              <a:rPr lang="zh-CN" altLang="en-US" sz="2400">
                <a:latin typeface="楷体" panose="02010609060101010101" pitchFamily="49" charset="-122"/>
                <a:ea typeface="楷体" panose="02010609060101010101" pitchFamily="49" charset="-122"/>
              </a:rPr>
              <a:t>钟皓  陈寔  荀淑  韩韶</a:t>
            </a:r>
          </a:p>
          <a:p>
            <a:pPr eaLnBrk="1" hangingPunct="1">
              <a:lnSpc>
                <a:spcPct val="80000"/>
              </a:lnSpc>
            </a:pPr>
            <a:r>
              <a:rPr lang="zh-CN" altLang="en-US" sz="2400">
                <a:latin typeface="楷体_GB2312" pitchFamily="49" charset="-122"/>
                <a:ea typeface="楷体_GB2312" pitchFamily="49" charset="-122"/>
              </a:rPr>
              <a:t>荀淑少有高行，博学而不好章句，多为俗儒所非，至其子</a:t>
            </a:r>
            <a:r>
              <a:rPr lang="zh-CN" altLang="en-US" sz="2400">
                <a:latin typeface="楷体" panose="02010609060101010101" pitchFamily="49" charset="-122"/>
                <a:ea typeface="楷体" panose="02010609060101010101" pitchFamily="49" charset="-122"/>
              </a:rPr>
              <a:t>“</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荀爽</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幼而好学，年十二，能通</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春秋</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论语</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 </a:t>
            </a:r>
          </a:p>
          <a:p>
            <a:pPr eaLnBrk="1" hangingPunct="1">
              <a:lnSpc>
                <a:spcPct val="80000"/>
              </a:lnSpc>
            </a:pPr>
            <a:r>
              <a:rPr lang="zh-CN" altLang="en-US" sz="2400">
                <a:latin typeface="楷体_GB2312" pitchFamily="49" charset="-122"/>
                <a:ea typeface="楷体_GB2312" pitchFamily="49" charset="-122"/>
              </a:rPr>
              <a:t>钟皓</a:t>
            </a:r>
            <a:r>
              <a:rPr lang="zh-CN" altLang="en-US" sz="2400">
                <a:latin typeface="楷体" panose="02010609060101010101" pitchFamily="49" charset="-122"/>
                <a:ea typeface="楷体" panose="02010609060101010101" pitchFamily="49" charset="-122"/>
              </a:rPr>
              <a:t>“为郡著姓，世善刑律。</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以诗律教授门徒千余人” </a:t>
            </a:r>
            <a:r>
              <a:rPr lang="zh-CN" altLang="en-US" sz="2400">
                <a:latin typeface="楷体_GB2312" pitchFamily="49" charset="-122"/>
                <a:ea typeface="楷体_GB2312" pitchFamily="49" charset="-122"/>
              </a:rPr>
              <a:t>，皓孙钟繇，魏初为廷尉</a:t>
            </a:r>
            <a:r>
              <a:rPr lang="zh-CN" altLang="en-US" sz="2400">
                <a:latin typeface="楷体" panose="02010609060101010101" pitchFamily="49" charset="-122"/>
                <a:ea typeface="楷体" panose="02010609060101010101" pitchFamily="49" charset="-122"/>
              </a:rPr>
              <a:t>“辨理刑狱，决嫌明疑”</a:t>
            </a:r>
            <a:r>
              <a:rPr lang="zh-CN" altLang="en-US" sz="2400">
                <a:latin typeface="楷体_GB2312" pitchFamily="49" charset="-122"/>
                <a:ea typeface="楷体_GB2312" pitchFamily="49" charset="-122"/>
              </a:rPr>
              <a:t>。</a:t>
            </a:r>
          </a:p>
          <a:p>
            <a:pPr eaLnBrk="1" hangingPunct="1">
              <a:lnSpc>
                <a:spcPct val="80000"/>
              </a:lnSpc>
            </a:pPr>
            <a:r>
              <a:rPr lang="zh-CN" altLang="en-US" sz="2400">
                <a:latin typeface="楷体_GB2312" pitchFamily="49" charset="-122"/>
                <a:ea typeface="楷体_GB2312" pitchFamily="49" charset="-122"/>
              </a:rPr>
              <a:t>钟会在其</a:t>
            </a:r>
            <a:r>
              <a:rPr lang="en-US" altLang="zh-CN" sz="2400">
                <a:latin typeface="楷体_GB2312" pitchFamily="49" charset="-122"/>
                <a:ea typeface="楷体_GB2312" pitchFamily="49" charset="-122"/>
              </a:rPr>
              <a:t>《</a:t>
            </a:r>
            <a:r>
              <a:rPr lang="zh-CN" altLang="en-US" sz="2400">
                <a:latin typeface="楷体_GB2312" pitchFamily="49" charset="-122"/>
                <a:ea typeface="楷体_GB2312" pitchFamily="49" charset="-122"/>
              </a:rPr>
              <a:t>母传</a:t>
            </a:r>
            <a:r>
              <a:rPr lang="en-US" altLang="zh-CN" sz="2400">
                <a:latin typeface="楷体_GB2312" pitchFamily="49" charset="-122"/>
                <a:ea typeface="楷体_GB2312" pitchFamily="49" charset="-122"/>
              </a:rPr>
              <a:t>》</a:t>
            </a:r>
            <a:r>
              <a:rPr lang="zh-CN" altLang="en-US" sz="2400">
                <a:latin typeface="楷体_GB2312" pitchFamily="49" charset="-122"/>
                <a:ea typeface="楷体_GB2312" pitchFamily="49" charset="-122"/>
              </a:rPr>
              <a:t>中记载：</a:t>
            </a:r>
            <a:r>
              <a:rPr lang="zh-CN" altLang="en-US" sz="2400">
                <a:latin typeface="楷体" panose="02010609060101010101" pitchFamily="49" charset="-122"/>
                <a:ea typeface="楷体" panose="02010609060101010101" pitchFamily="49" charset="-122"/>
              </a:rPr>
              <a:t>“夫人性矜严，明于教训，会虽童稚，勤见规诲。年四岁授</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孝经</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，七岁诵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论语</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，八岁诵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诗</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．十岁诵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尚书</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，十一诵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易</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，十二诵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春秋左氏传</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国语</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，十三诵</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周礼</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礼记</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，十四诵成侯</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易记</a:t>
            </a:r>
            <a:r>
              <a:rPr lang="en-US" altLang="zh-CN" sz="2400">
                <a:latin typeface="楷体" panose="02010609060101010101" pitchFamily="49" charset="-122"/>
                <a:ea typeface="楷体" panose="02010609060101010101" pitchFamily="49" charset="-122"/>
              </a:rPr>
              <a:t>》</a:t>
            </a:r>
            <a:r>
              <a:rPr lang="zh-CN" altLang="en-US" sz="2400">
                <a:latin typeface="楷体" panose="02010609060101010101" pitchFamily="49" charset="-122"/>
                <a:ea typeface="楷体" panose="02010609060101010101" pitchFamily="49" charset="-122"/>
              </a:rPr>
              <a:t>，十五使入太学问四方奇文异训。” </a:t>
            </a:r>
          </a:p>
          <a:p>
            <a:pPr eaLnBrk="1" hangingPunct="1">
              <a:lnSpc>
                <a:spcPct val="80000"/>
              </a:lnSpc>
            </a:pPr>
            <a:r>
              <a:rPr lang="zh-CN" altLang="en-US" sz="2400">
                <a:latin typeface="楷体_GB2312" pitchFamily="49" charset="-122"/>
                <a:ea typeface="楷体_GB2312" pitchFamily="49" charset="-122"/>
              </a:rPr>
              <a:t>陈寔少学</a:t>
            </a:r>
            <a:r>
              <a:rPr lang="en-US" altLang="zh-CN" sz="2400">
                <a:latin typeface="楷体_GB2312" pitchFamily="49" charset="-122"/>
                <a:ea typeface="楷体_GB2312" pitchFamily="49" charset="-122"/>
              </a:rPr>
              <a:t>《</a:t>
            </a:r>
            <a:r>
              <a:rPr lang="zh-CN" altLang="en-US" sz="2400">
                <a:latin typeface="楷体_GB2312" pitchFamily="49" charset="-122"/>
                <a:ea typeface="楷体_GB2312" pitchFamily="49" charset="-122"/>
              </a:rPr>
              <a:t>易</a:t>
            </a:r>
            <a:r>
              <a:rPr lang="en-US" altLang="zh-CN" sz="2400">
                <a:latin typeface="楷体_GB2312" pitchFamily="49" charset="-122"/>
                <a:ea typeface="楷体_GB2312" pitchFamily="49" charset="-122"/>
              </a:rPr>
              <a:t>》</a:t>
            </a:r>
            <a:r>
              <a:rPr lang="zh-CN" altLang="en-US" sz="2400">
                <a:latin typeface="楷体_GB2312" pitchFamily="49" charset="-122"/>
                <a:ea typeface="楷体_GB2312" pitchFamily="49" charset="-122"/>
              </a:rPr>
              <a:t>章句，后受业太学。寔在乡闾，平心率物。其有争讼，辄求判正，晓譬曲直，退无怨者。至乃叹曰：</a:t>
            </a:r>
            <a:r>
              <a:rPr lang="zh-CN" altLang="en-US" sz="2400">
                <a:latin typeface="楷体" panose="02010609060101010101" pitchFamily="49" charset="-122"/>
                <a:ea typeface="楷体" panose="02010609060101010101" pitchFamily="49" charset="-122"/>
              </a:rPr>
              <a:t>“宁为刑罚所加，不为陈君所短。” </a:t>
            </a:r>
          </a:p>
          <a:p>
            <a:pPr eaLnBrk="1" hangingPunct="1">
              <a:lnSpc>
                <a:spcPct val="80000"/>
              </a:lnSpc>
            </a:pPr>
            <a:r>
              <a:rPr lang="zh-CN" altLang="en-US" sz="2400" b="1">
                <a:latin typeface="楷体_GB2312" pitchFamily="49" charset="-122"/>
                <a:ea typeface="楷体_GB2312" pitchFamily="49" charset="-122"/>
              </a:rPr>
              <a:t>学术上多博通，不拘于章句；善于论辩、注重通经致用，与政治现实联系十分紧密 </a:t>
            </a:r>
          </a:p>
          <a:p>
            <a:pPr eaLnBrk="1" hangingPunct="1">
              <a:lnSpc>
                <a:spcPct val="80000"/>
              </a:lnSpc>
            </a:pPr>
            <a:r>
              <a:rPr lang="zh-CN" altLang="en-US" sz="2400" b="1">
                <a:latin typeface="楷体_GB2312" pitchFamily="49" charset="-122"/>
                <a:ea typeface="楷体_GB2312" pitchFamily="49" charset="-122"/>
              </a:rPr>
              <a:t>家族之中</a:t>
            </a:r>
            <a:r>
              <a:rPr lang="zh-CN" altLang="en-US" sz="2400" b="1">
                <a:latin typeface="楷体" panose="02010609060101010101" pitchFamily="49" charset="-122"/>
                <a:ea typeface="楷体" panose="02010609060101010101" pitchFamily="49" charset="-122"/>
              </a:rPr>
              <a:t>“贤父兄、佳子弟”</a:t>
            </a:r>
            <a:r>
              <a:rPr lang="zh-CN" altLang="en-US" sz="2400" b="1">
                <a:latin typeface="楷体_GB2312" pitchFamily="49" charset="-122"/>
                <a:ea typeface="楷体_GB2312" pitchFamily="49" charset="-122"/>
              </a:rPr>
              <a:t>的强调和标榜</a:t>
            </a:r>
          </a:p>
        </p:txBody>
      </p:sp>
      <p:pic>
        <p:nvPicPr>
          <p:cNvPr id="3" name="图形 2" descr="书架上的书籍 纯色填充">
            <a:hlinkClick r:id="rId2" action="ppaction://hlinksldjump"/>
            <a:extLst>
              <a:ext uri="{FF2B5EF4-FFF2-40B4-BE49-F238E27FC236}">
                <a16:creationId xmlns:a16="http://schemas.microsoft.com/office/drawing/2014/main" id="{9596A2FD-8D28-20F2-F850-E34EF177F6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12360" y="14948"/>
            <a:ext cx="914400" cy="9144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a:extLst>
              <a:ext uri="{FF2B5EF4-FFF2-40B4-BE49-F238E27FC236}">
                <a16:creationId xmlns:a16="http://schemas.microsoft.com/office/drawing/2014/main" id="{0E567210-08CD-6359-3645-1333D40B8EDC}"/>
              </a:ext>
            </a:extLst>
          </p:cNvPr>
          <p:cNvSpPr>
            <a:spLocks noGrp="1" noRot="1" noChangeArrowheads="1"/>
          </p:cNvSpPr>
          <p:nvPr>
            <p:ph type="body" idx="1"/>
          </p:nvPr>
        </p:nvSpPr>
        <p:spPr>
          <a:xfrm>
            <a:off x="301625" y="692150"/>
            <a:ext cx="8540750" cy="5407025"/>
          </a:xfrm>
        </p:spPr>
        <p:txBody>
          <a:bodyPr/>
          <a:lstStyle/>
          <a:p>
            <a:pPr eaLnBrk="1" hangingPunct="1"/>
            <a:r>
              <a:rPr lang="en-US" altLang="zh-CN" b="1" dirty="0"/>
              <a:t>3.</a:t>
            </a:r>
            <a:r>
              <a:rPr lang="zh-CN" altLang="en-US" b="1" dirty="0"/>
              <a:t>职官和选举制度的改革。</a:t>
            </a:r>
          </a:p>
          <a:p>
            <a:pPr eaLnBrk="1" hangingPunct="1"/>
            <a:r>
              <a:rPr lang="zh-CN" altLang="en-US" sz="2800" dirty="0"/>
              <a:t>建立了</a:t>
            </a:r>
            <a:r>
              <a:rPr lang="zh-CN" altLang="en-US" sz="2800" dirty="0">
                <a:latin typeface="楷体" panose="02010609060101010101" pitchFamily="49" charset="-122"/>
                <a:ea typeface="楷体" panose="02010609060101010101" pitchFamily="49" charset="-122"/>
              </a:rPr>
              <a:t>以丞相为首的外朝的台阁制</a:t>
            </a:r>
            <a:r>
              <a:rPr lang="zh-CN" altLang="en-US" sz="2800" dirty="0"/>
              <a:t>，消除了</a:t>
            </a:r>
            <a:r>
              <a:rPr lang="zh-CN" altLang="en-US" sz="2800" dirty="0">
                <a:latin typeface="楷体" panose="02010609060101010101" pitchFamily="49" charset="-122"/>
                <a:ea typeface="楷体" panose="02010609060101010101" pitchFamily="49" charset="-122"/>
              </a:rPr>
              <a:t>中央权移外戚、宦官，地方权移州牧</a:t>
            </a:r>
            <a:r>
              <a:rPr lang="zh-CN" altLang="en-US" sz="2800" dirty="0"/>
              <a:t>的弊端。</a:t>
            </a:r>
          </a:p>
          <a:p>
            <a:pPr eaLnBrk="1" hangingPunct="1"/>
            <a:r>
              <a:rPr lang="zh-CN" altLang="en-US" sz="2800" dirty="0">
                <a:latin typeface="楷体" panose="02010609060101010101" pitchFamily="49" charset="-122"/>
                <a:ea typeface="楷体" panose="02010609060101010101" pitchFamily="49" charset="-122"/>
              </a:rPr>
              <a:t>尚书台：列曹尚书（吏部、左民、客曹、五兵、度支）</a:t>
            </a:r>
            <a:r>
              <a:rPr lang="zh-CN" altLang="en-US" sz="2800" dirty="0"/>
              <a:t>自</a:t>
            </a:r>
            <a:r>
              <a:rPr lang="zh-CN" altLang="en-US" sz="2800" dirty="0">
                <a:latin typeface="楷体" panose="02010609060101010101" pitchFamily="49" charset="-122"/>
                <a:ea typeface="楷体" panose="02010609060101010101" pitchFamily="49" charset="-122"/>
              </a:rPr>
              <a:t>内廷（少府）</a:t>
            </a:r>
            <a:r>
              <a:rPr lang="zh-CN" altLang="en-US" sz="2800" dirty="0"/>
              <a:t>转于外朝</a:t>
            </a:r>
            <a:r>
              <a:rPr lang="zh-CN" altLang="en-US" sz="2800" dirty="0">
                <a:latin typeface="楷体" panose="02010609060101010101" pitchFamily="49" charset="-122"/>
                <a:ea typeface="楷体" panose="02010609060101010101" pitchFamily="49" charset="-122"/>
              </a:rPr>
              <a:t>（丞相、录尚书事 ）</a:t>
            </a:r>
            <a:r>
              <a:rPr lang="zh-CN" altLang="en-US" sz="2800" dirty="0"/>
              <a:t>；</a:t>
            </a:r>
            <a:endParaRPr lang="en-US" altLang="zh-CN" sz="2800" dirty="0"/>
          </a:p>
          <a:p>
            <a:pPr eaLnBrk="1" hangingPunct="1"/>
            <a:r>
              <a:rPr lang="zh-CN" altLang="en-US" sz="2800" dirty="0">
                <a:latin typeface="楷体" panose="02010609060101010101" pitchFamily="49" charset="-122"/>
                <a:ea typeface="楷体" panose="02010609060101010101" pitchFamily="49" charset="-122"/>
              </a:rPr>
              <a:t>中书省</a:t>
            </a:r>
            <a:r>
              <a:rPr lang="zh-CN" altLang="en-US" sz="2800" dirty="0"/>
              <a:t>；</a:t>
            </a:r>
            <a:endParaRPr lang="en-US" altLang="zh-CN" sz="2800" dirty="0"/>
          </a:p>
          <a:p>
            <a:pPr eaLnBrk="1" hangingPunct="1"/>
            <a:r>
              <a:rPr lang="zh-CN" altLang="en-US" sz="2800" dirty="0">
                <a:latin typeface="楷体" panose="02010609060101010101" pitchFamily="49" charset="-122"/>
                <a:ea typeface="楷体" panose="02010609060101010101" pitchFamily="49" charset="-122"/>
              </a:rPr>
              <a:t>中常侍</a:t>
            </a:r>
            <a:r>
              <a:rPr lang="en-US" altLang="zh-CN" sz="2800" dirty="0"/>
              <a:t>——</a:t>
            </a:r>
            <a:r>
              <a:rPr lang="zh-CN" altLang="en-US" sz="2800" dirty="0">
                <a:latin typeface="楷体" panose="02010609060101010101" pitchFamily="49" charset="-122"/>
                <a:ea typeface="楷体" panose="02010609060101010101" pitchFamily="49" charset="-122"/>
              </a:rPr>
              <a:t>散骑常侍</a:t>
            </a:r>
            <a:r>
              <a:rPr lang="zh-CN" altLang="en-US" sz="2800" dirty="0"/>
              <a:t>（文帝）；</a:t>
            </a:r>
            <a:endParaRPr lang="en-US" altLang="zh-CN" sz="2800" dirty="0"/>
          </a:p>
          <a:p>
            <a:pPr eaLnBrk="1" hangingPunct="1"/>
            <a:r>
              <a:rPr lang="zh-CN" altLang="en-US" sz="2800" dirty="0">
                <a:latin typeface="楷体" panose="02010609060101010101" pitchFamily="49" charset="-122"/>
                <a:ea typeface="楷体" panose="02010609060101010101" pitchFamily="49" charset="-122"/>
              </a:rPr>
              <a:t>大将军</a:t>
            </a:r>
            <a:r>
              <a:rPr lang="en-US" altLang="zh-CN" sz="2800" dirty="0"/>
              <a:t>——</a:t>
            </a:r>
            <a:r>
              <a:rPr lang="zh-CN" altLang="en-US" sz="2800" dirty="0">
                <a:latin typeface="楷体" panose="02010609060101010101" pitchFamily="49" charset="-122"/>
                <a:ea typeface="楷体" panose="02010609060101010101" pitchFamily="49" charset="-122"/>
              </a:rPr>
              <a:t>中领军、中护军、四征将军</a:t>
            </a:r>
            <a:r>
              <a:rPr lang="zh-CN" altLang="en-US" sz="2800" dirty="0"/>
              <a:t>（直隶于</a:t>
            </a:r>
            <a:r>
              <a:rPr lang="zh-CN" altLang="en-US" sz="2800" dirty="0">
                <a:latin typeface="楷体" panose="02010609060101010101" pitchFamily="49" charset="-122"/>
                <a:ea typeface="楷体" panose="02010609060101010101" pitchFamily="49" charset="-122"/>
              </a:rPr>
              <a:t>丞相</a:t>
            </a:r>
            <a:r>
              <a:rPr lang="zh-CN" altLang="en-US" sz="2800" dirty="0"/>
              <a:t>）；</a:t>
            </a:r>
            <a:endParaRPr lang="en-US" altLang="zh-CN" sz="2800" dirty="0"/>
          </a:p>
          <a:p>
            <a:pPr eaLnBrk="1" hangingPunct="1"/>
            <a:r>
              <a:rPr lang="zh-CN" altLang="en-US" sz="2000" b="1" dirty="0"/>
              <a:t>上田早苗：</a:t>
            </a:r>
            <a:r>
              <a:rPr lang="en-US" altLang="zh-CN" sz="2000" b="1" dirty="0"/>
              <a:t>《</a:t>
            </a:r>
            <a:r>
              <a:rPr lang="zh-CN" altLang="en-US" sz="2000" b="1" dirty="0"/>
              <a:t>贵族官僚制度的形成</a:t>
            </a:r>
            <a:r>
              <a:rPr lang="en-US" altLang="zh-CN" sz="2000" b="1" dirty="0"/>
              <a:t>——</a:t>
            </a:r>
            <a:r>
              <a:rPr lang="zh-CN" altLang="en-US" sz="2000" b="1" dirty="0"/>
              <a:t>清官的由来及其特征</a:t>
            </a:r>
            <a:r>
              <a:rPr lang="en-US" altLang="zh-CN" sz="2000" b="1" dirty="0"/>
              <a:t>》</a:t>
            </a:r>
            <a:r>
              <a:rPr lang="zh-CN" altLang="en-US" sz="2000" b="1" dirty="0"/>
              <a:t>（</a:t>
            </a:r>
            <a:r>
              <a:rPr lang="en-US" altLang="zh-CN" sz="2000" b="1" dirty="0"/>
              <a:t>《</a:t>
            </a:r>
            <a:r>
              <a:rPr lang="zh-CN" altLang="en-US" sz="2000" b="1" dirty="0"/>
              <a:t>日本中青年学者论中国史</a:t>
            </a:r>
            <a:r>
              <a:rPr lang="en-US" altLang="zh-CN" sz="2000" b="1" dirty="0"/>
              <a:t>(</a:t>
            </a:r>
            <a:r>
              <a:rPr lang="zh-CN" altLang="en-US" sz="2000" b="1" dirty="0"/>
              <a:t>六朝隋唐卷</a:t>
            </a:r>
            <a:r>
              <a:rPr lang="en-US" altLang="zh-CN" sz="2000" b="1" dirty="0"/>
              <a:t>)》</a:t>
            </a:r>
            <a:r>
              <a:rPr lang="zh-CN" altLang="en-US" sz="2000" b="1" dirty="0"/>
              <a:t>上海古籍，</a:t>
            </a:r>
            <a:r>
              <a:rPr lang="en-US" altLang="zh-CN" sz="2000" b="1" dirty="0"/>
              <a:t>1995</a:t>
            </a:r>
            <a:r>
              <a:rPr lang="zh-CN" altLang="en-US" sz="2000" b="1" dirty="0"/>
              <a:t>）</a:t>
            </a:r>
          </a:p>
        </p:txBody>
      </p:sp>
      <p:pic>
        <p:nvPicPr>
          <p:cNvPr id="2" name="图形 1" descr="上一步 纯色填充">
            <a:hlinkClick r:id="rId2" action="ppaction://hlinksldjump"/>
            <a:extLst>
              <a:ext uri="{FF2B5EF4-FFF2-40B4-BE49-F238E27FC236}">
                <a16:creationId xmlns:a16="http://schemas.microsoft.com/office/drawing/2014/main" id="{29236062-2770-FB96-C8FC-9C5A057919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50088" y="116632"/>
            <a:ext cx="914400" cy="9144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a:extLst>
              <a:ext uri="{FF2B5EF4-FFF2-40B4-BE49-F238E27FC236}">
                <a16:creationId xmlns:a16="http://schemas.microsoft.com/office/drawing/2014/main" id="{786AAA3F-F5BC-405B-FCC9-ECA965B7934C}"/>
              </a:ext>
            </a:extLst>
          </p:cNvPr>
          <p:cNvSpPr>
            <a:spLocks noGrp="1" noRot="1" noChangeArrowheads="1"/>
          </p:cNvSpPr>
          <p:nvPr>
            <p:ph type="body" idx="1"/>
          </p:nvPr>
        </p:nvSpPr>
        <p:spPr>
          <a:xfrm>
            <a:off x="301625" y="692150"/>
            <a:ext cx="8540750" cy="5832475"/>
          </a:xfrm>
        </p:spPr>
        <p:txBody>
          <a:bodyPr/>
          <a:lstStyle/>
          <a:p>
            <a:pPr eaLnBrk="1" hangingPunct="1"/>
            <a:r>
              <a:rPr lang="en-US" altLang="zh-CN" b="1" dirty="0"/>
              <a:t>“</a:t>
            </a:r>
            <a:r>
              <a:rPr lang="zh-CN" altLang="en-US" b="1" dirty="0"/>
              <a:t>唯才是举”的用人政策</a:t>
            </a:r>
            <a:r>
              <a:rPr lang="zh-CN" altLang="en-US" sz="2400" dirty="0">
                <a:latin typeface="楷体" panose="02010609060101010101" pitchFamily="49" charset="-122"/>
                <a:ea typeface="楷体" panose="02010609060101010101" pitchFamily="49" charset="-122"/>
              </a:rPr>
              <a:t>“求贤三令”</a:t>
            </a:r>
          </a:p>
          <a:p>
            <a:pPr eaLnBrk="1" hangingPunct="1"/>
            <a:r>
              <a:rPr lang="zh-CN" altLang="en-US" sz="2800" dirty="0"/>
              <a:t>建安十五年（</a:t>
            </a:r>
            <a:r>
              <a:rPr lang="en-US" altLang="zh-CN" sz="2800" dirty="0"/>
              <a:t>210</a:t>
            </a:r>
            <a:r>
              <a:rPr lang="zh-CN" altLang="en-US" sz="2800" dirty="0"/>
              <a:t>）</a:t>
            </a:r>
            <a:r>
              <a:rPr lang="zh-CN" altLang="en-US" sz="2400" dirty="0">
                <a:latin typeface="楷体" panose="02010609060101010101" pitchFamily="49" charset="-122"/>
                <a:ea typeface="楷体" panose="02010609060101010101" pitchFamily="49" charset="-122"/>
              </a:rPr>
              <a:t>今天下尚未定，此特求贤之急时也。</a:t>
            </a:r>
            <a:endParaRPr lang="en-US" altLang="zh-CN" sz="2400" dirty="0">
              <a:latin typeface="楷体" panose="02010609060101010101" pitchFamily="49" charset="-122"/>
              <a:ea typeface="楷体" panose="02010609060101010101" pitchFamily="49" charset="-122"/>
            </a:endParaRPr>
          </a:p>
          <a:p>
            <a:pPr eaLnBrk="1" hangingPunct="1"/>
            <a:r>
              <a:rPr lang="zh-CN" altLang="en-US" sz="2800" dirty="0"/>
              <a:t>建安十九年（</a:t>
            </a:r>
            <a:r>
              <a:rPr lang="en-US" altLang="zh-CN" sz="2800" dirty="0"/>
              <a:t>214</a:t>
            </a:r>
            <a:r>
              <a:rPr lang="zh-CN" altLang="en-US" sz="2800" dirty="0"/>
              <a:t>）</a:t>
            </a:r>
            <a:r>
              <a:rPr lang="zh-CN" altLang="en-US" sz="2400" dirty="0">
                <a:latin typeface="楷体" panose="02010609060101010101" pitchFamily="49" charset="-122"/>
                <a:ea typeface="楷体" panose="02010609060101010101" pitchFamily="49" charset="-122"/>
              </a:rPr>
              <a:t>有行之士未必能进取，进取之士未必能有行也。</a:t>
            </a:r>
            <a:endParaRPr lang="en-US" altLang="zh-CN" sz="2400" dirty="0">
              <a:latin typeface="楷体" panose="02010609060101010101" pitchFamily="49" charset="-122"/>
              <a:ea typeface="楷体" panose="02010609060101010101" pitchFamily="49" charset="-122"/>
            </a:endParaRPr>
          </a:p>
          <a:p>
            <a:pPr eaLnBrk="1" hangingPunct="1"/>
            <a:r>
              <a:rPr lang="zh-CN" altLang="en-US" sz="2800" dirty="0"/>
              <a:t>建安二十二年（</a:t>
            </a:r>
            <a:r>
              <a:rPr lang="en-US" altLang="zh-CN" sz="2800" dirty="0"/>
              <a:t>217</a:t>
            </a:r>
            <a:r>
              <a:rPr lang="zh-CN" altLang="en-US" sz="2800" dirty="0"/>
              <a:t>）</a:t>
            </a:r>
            <a:endParaRPr lang="en-US" altLang="zh-CN" sz="28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秋八月令曰昔伊挚傅说出于贱人管仲桓公贼也皆用之以兴萧何曹参县吏也韩信陈平负污辱之名有见笑之耻卒能成就王业声着千载吴起贪将杀妻自信散金求官母死不归然在魏秦人不敢东向在楚则三晋不敢南谋今天下得无有至徳之人放在民间及果勇不顾临敌力战若文俗之吏高才异质或堪为将守负污辱之名见笑之行或不仁不孝而有治国用兵之术其各举所知勿有所遗 （</a:t>
            </a:r>
            <a:r>
              <a:rPr lang="zh-TW" altLang="en-US" sz="2400" dirty="0">
                <a:latin typeface="楷体" panose="02010609060101010101" pitchFamily="49" charset="-122"/>
                <a:ea typeface="楷体" panose="02010609060101010101" pitchFamily="49" charset="-122"/>
              </a:rPr>
              <a:t>史部</a:t>
            </a:r>
            <a:r>
              <a:rPr lang="en-US" altLang="zh-TW" sz="2400" dirty="0">
                <a:latin typeface="楷体" panose="02010609060101010101" pitchFamily="49" charset="-122"/>
                <a:ea typeface="楷体" panose="02010609060101010101" pitchFamily="49" charset="-122"/>
              </a:rPr>
              <a:t>,</a:t>
            </a:r>
            <a:r>
              <a:rPr lang="zh-TW" altLang="en-US" sz="2400" dirty="0">
                <a:latin typeface="楷体" panose="02010609060101010101" pitchFamily="49" charset="-122"/>
                <a:ea typeface="楷体" panose="02010609060101010101" pitchFamily="49" charset="-122"/>
              </a:rPr>
              <a:t>正史類</a:t>
            </a:r>
            <a:r>
              <a:rPr lang="en-US" altLang="zh-TW" sz="2400" dirty="0">
                <a:latin typeface="楷体" panose="02010609060101010101" pitchFamily="49" charset="-122"/>
                <a:ea typeface="楷体" panose="02010609060101010101" pitchFamily="49" charset="-122"/>
              </a:rPr>
              <a:t>,</a:t>
            </a:r>
            <a:r>
              <a:rPr lang="zh-TW" altLang="en-US" sz="2400" dirty="0">
                <a:latin typeface="楷体" panose="02010609060101010101" pitchFamily="49" charset="-122"/>
                <a:ea typeface="楷体" panose="02010609060101010101" pitchFamily="49" charset="-122"/>
              </a:rPr>
              <a:t>三國志</a:t>
            </a:r>
            <a:r>
              <a:rPr lang="en-US" altLang="zh-TW" sz="2400" dirty="0">
                <a:latin typeface="楷体" panose="02010609060101010101" pitchFamily="49" charset="-122"/>
                <a:ea typeface="楷体" panose="02010609060101010101" pitchFamily="49" charset="-122"/>
              </a:rPr>
              <a:t>__</a:t>
            </a:r>
            <a:r>
              <a:rPr lang="zh-TW" altLang="en-US" sz="2400" dirty="0">
                <a:latin typeface="楷体" panose="02010609060101010101" pitchFamily="49" charset="-122"/>
                <a:ea typeface="楷体" panose="02010609060101010101" pitchFamily="49" charset="-122"/>
              </a:rPr>
              <a:t>魏志</a:t>
            </a:r>
            <a:r>
              <a:rPr lang="en-US" altLang="zh-TW" sz="2400" dirty="0">
                <a:latin typeface="楷体" panose="02010609060101010101" pitchFamily="49" charset="-122"/>
                <a:ea typeface="楷体" panose="02010609060101010101" pitchFamily="49" charset="-122"/>
              </a:rPr>
              <a:t>,</a:t>
            </a:r>
            <a:r>
              <a:rPr lang="zh-TW" altLang="en-US" sz="2400" dirty="0">
                <a:latin typeface="楷体" panose="02010609060101010101" pitchFamily="49" charset="-122"/>
                <a:ea typeface="楷体" panose="02010609060101010101" pitchFamily="49" charset="-122"/>
              </a:rPr>
              <a:t>卷一</a:t>
            </a:r>
            <a:r>
              <a:rPr lang="zh-CN" altLang="en-US" sz="2400" dirty="0">
                <a:latin typeface="楷体" panose="02010609060101010101" pitchFamily="49" charset="-122"/>
                <a:ea typeface="楷体" panose="02010609060101010101" pitchFamily="49" charset="-122"/>
              </a:rPr>
              <a:t>注引魏书）</a:t>
            </a:r>
            <a:endParaRPr lang="zh-CN" altLang="en-US" sz="2400" b="1" dirty="0">
              <a:ea typeface="PMingLiU" panose="02020500000000000000" pitchFamily="18" charset="-12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a:extLst>
              <a:ext uri="{FF2B5EF4-FFF2-40B4-BE49-F238E27FC236}">
                <a16:creationId xmlns:a16="http://schemas.microsoft.com/office/drawing/2014/main" id="{52A72775-DF80-8DCF-7027-B5E99C24DB8E}"/>
              </a:ext>
            </a:extLst>
          </p:cNvPr>
          <p:cNvSpPr>
            <a:spLocks noGrp="1" noRot="1" noChangeArrowheads="1"/>
          </p:cNvSpPr>
          <p:nvPr>
            <p:ph type="body" idx="1"/>
          </p:nvPr>
        </p:nvSpPr>
        <p:spPr>
          <a:xfrm>
            <a:off x="301625" y="620713"/>
            <a:ext cx="8540750" cy="5478462"/>
          </a:xfrm>
        </p:spPr>
        <p:txBody>
          <a:bodyPr/>
          <a:lstStyle/>
          <a:p>
            <a:pPr eaLnBrk="1" hangingPunct="1"/>
            <a:r>
              <a:rPr lang="zh-CN" altLang="en-US" b="1" dirty="0"/>
              <a:t>分析</a:t>
            </a:r>
            <a:r>
              <a:rPr lang="en-US" altLang="zh-CN" b="1" dirty="0"/>
              <a:t>——</a:t>
            </a:r>
          </a:p>
          <a:p>
            <a:pPr eaLnBrk="1" hangingPunct="1"/>
            <a:r>
              <a:rPr lang="zh-CN" altLang="en-US" sz="2800" dirty="0"/>
              <a:t>察举已流于形式</a:t>
            </a:r>
          </a:p>
          <a:p>
            <a:pPr eaLnBrk="1" hangingPunct="1"/>
            <a:r>
              <a:rPr lang="zh-CN" altLang="en-US" sz="2800" dirty="0"/>
              <a:t>社会动荡，人才流移，察举无法正常进行</a:t>
            </a:r>
          </a:p>
          <a:p>
            <a:pPr eaLnBrk="1" hangingPunct="1"/>
            <a:r>
              <a:rPr lang="zh-CN" altLang="en-US" sz="2800" dirty="0"/>
              <a:t>治平尚德行，有事赏功能</a:t>
            </a:r>
          </a:p>
          <a:p>
            <a:pPr eaLnBrk="1" hangingPunct="1"/>
            <a:r>
              <a:rPr lang="zh-CN" altLang="en-US" sz="2800" dirty="0"/>
              <a:t>方式仍是“举”</a:t>
            </a:r>
            <a:r>
              <a:rPr lang="en-US" altLang="zh-CN" sz="2800" dirty="0"/>
              <a:t>——</a:t>
            </a:r>
            <a:r>
              <a:rPr lang="zh-CN" altLang="en-US" sz="2800" dirty="0"/>
              <a:t>推荐</a:t>
            </a:r>
            <a:endParaRPr lang="en-US" altLang="zh-CN" sz="2800" dirty="0"/>
          </a:p>
          <a:p>
            <a:pPr eaLnBrk="1" hangingPunct="1"/>
            <a:endParaRPr lang="en-US" altLang="zh-CN" sz="2800" dirty="0"/>
          </a:p>
          <a:p>
            <a:pPr eaLnBrk="1" hangingPunct="1"/>
            <a:r>
              <a:rPr lang="zh-CN" altLang="en-US" sz="2800" dirty="0">
                <a:latin typeface="楷体" panose="02010609060101010101" pitchFamily="49" charset="-122"/>
                <a:ea typeface="楷体" panose="02010609060101010101" pitchFamily="49" charset="-122"/>
              </a:rPr>
              <a:t>对“求贤三令”及选举制度的客观分析</a:t>
            </a:r>
          </a:p>
          <a:p>
            <a:pPr eaLnBrk="1" hangingPunct="1"/>
            <a:endParaRPr lang="en-US" altLang="zh-CN" b="1" dirty="0">
              <a:solidFill>
                <a:srgbClr val="9933FF"/>
              </a:solidFill>
              <a:hlinkClick r:id="rId2" action="ppaction://hlinksldjump"/>
            </a:endParaRPr>
          </a:p>
        </p:txBody>
      </p:sp>
      <p:pic>
        <p:nvPicPr>
          <p:cNvPr id="26627" name="图片 1">
            <a:extLst>
              <a:ext uri="{FF2B5EF4-FFF2-40B4-BE49-F238E27FC236}">
                <a16:creationId xmlns:a16="http://schemas.microsoft.com/office/drawing/2014/main" id="{A57B0D1B-5744-C18C-FCDD-87DB07B4BF9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5963" y="4508500"/>
            <a:ext cx="3276600" cy="179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形 1" descr="教室 纯色填充">
            <a:hlinkClick r:id="rId2" action="ppaction://hlinksldjump"/>
            <a:extLst>
              <a:ext uri="{FF2B5EF4-FFF2-40B4-BE49-F238E27FC236}">
                <a16:creationId xmlns:a16="http://schemas.microsoft.com/office/drawing/2014/main" id="{FC609B90-F6FA-4E39-B3AC-4D16ADDBF76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45216" y="116632"/>
            <a:ext cx="914400" cy="9144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a:extLst>
              <a:ext uri="{FF2B5EF4-FFF2-40B4-BE49-F238E27FC236}">
                <a16:creationId xmlns:a16="http://schemas.microsoft.com/office/drawing/2014/main" id="{E820CFFE-7064-EE3B-D56D-11A30799F5C3}"/>
              </a:ext>
            </a:extLst>
          </p:cNvPr>
          <p:cNvSpPr>
            <a:spLocks noGrp="1" noRot="1" noChangeArrowheads="1"/>
          </p:cNvSpPr>
          <p:nvPr>
            <p:ph type="body" idx="1"/>
          </p:nvPr>
        </p:nvSpPr>
        <p:spPr/>
        <p:txBody>
          <a:bodyPr/>
          <a:lstStyle/>
          <a:p>
            <a:pPr eaLnBrk="1" hangingPunct="1"/>
            <a:r>
              <a:rPr lang="zh-CN" altLang="en-US" sz="2800">
                <a:latin typeface="楷体" panose="02010609060101010101" pitchFamily="49" charset="-122"/>
                <a:ea typeface="楷体" panose="02010609060101010101" pitchFamily="49" charset="-122"/>
              </a:rPr>
              <a:t>三令的颁布，是政治社会道德思想上的一大变革，并非仅止是为了求才于一时，如果深入一步，联系曹操的阶级出身来考察，就可知曹操出身阉宦家庭，而阉宦之人，在儒家经典教义中不能占有政治上的地位，若不对此不两立的儒家教义摧陷廓清，则本身无以立足，更无以与儒家豪族人物如袁绍之辈相竞争。从摧陷廓清儒家豪族的金科玉律来说，此三令可视为曹魏皇室大政方针的宣言。与之同者，便是曹党；与之异者，便是与曹氏为敌的党派。 </a:t>
            </a:r>
          </a:p>
        </p:txBody>
      </p:sp>
      <p:pic>
        <p:nvPicPr>
          <p:cNvPr id="2" name="图形 1" descr="教室 纯色填充">
            <a:hlinkClick r:id="rId2" action="ppaction://hlinksldjump"/>
            <a:extLst>
              <a:ext uri="{FF2B5EF4-FFF2-40B4-BE49-F238E27FC236}">
                <a16:creationId xmlns:a16="http://schemas.microsoft.com/office/drawing/2014/main" id="{8EF57D50-27A6-3885-E764-97FF5A1086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56376" y="19473"/>
            <a:ext cx="914400" cy="9144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7517236C-CC6A-FEAF-743F-8632395EF9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1600" y="978091"/>
            <a:ext cx="6846528" cy="4974431"/>
          </a:xfrm>
        </p:spPr>
      </p:pic>
      <p:pic>
        <p:nvPicPr>
          <p:cNvPr id="7" name="图形 6" descr="书架上的书籍 纯色填充">
            <a:hlinkClick r:id="rId3" action="ppaction://hlinksldjump"/>
            <a:extLst>
              <a:ext uri="{FF2B5EF4-FFF2-40B4-BE49-F238E27FC236}">
                <a16:creationId xmlns:a16="http://schemas.microsoft.com/office/drawing/2014/main" id="{8FBA9A7C-1DBA-AE02-4F8A-A4D3E2DD5A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29600" y="44624"/>
            <a:ext cx="914400" cy="914400"/>
          </a:xfrm>
          <a:prstGeom prst="rect">
            <a:avLst/>
          </a:prstGeom>
        </p:spPr>
      </p:pic>
    </p:spTree>
    <p:extLst>
      <p:ext uri="{BB962C8B-B14F-4D97-AF65-F5344CB8AC3E}">
        <p14:creationId xmlns:p14="http://schemas.microsoft.com/office/powerpoint/2010/main" val="2977813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AC28DC46-6BE7-0493-F0D6-B1B052B48BB6}"/>
              </a:ext>
            </a:extLst>
          </p:cNvPr>
          <p:cNvSpPr>
            <a:spLocks noGrp="1" noRot="1" noChangeArrowheads="1"/>
          </p:cNvSpPr>
          <p:nvPr>
            <p:ph type="title"/>
          </p:nvPr>
        </p:nvSpPr>
        <p:spPr>
          <a:xfrm>
            <a:off x="285750" y="571500"/>
            <a:ext cx="8540750" cy="1143000"/>
          </a:xfrm>
        </p:spPr>
        <p:txBody>
          <a:bodyPr/>
          <a:lstStyle/>
          <a:p>
            <a:pPr eaLnBrk="1" hangingPunct="1"/>
            <a:r>
              <a:rPr lang="zh-CN" altLang="en-US" b="1">
                <a:latin typeface="隶书" panose="02010509060101010101" pitchFamily="49" charset="-122"/>
                <a:ea typeface="隶书" panose="02010509060101010101" pitchFamily="49" charset="-122"/>
              </a:rPr>
              <a:t>魏晋南北朝的时代特征</a:t>
            </a:r>
          </a:p>
        </p:txBody>
      </p:sp>
      <p:sp>
        <p:nvSpPr>
          <p:cNvPr id="4099" name="Rectangle 3">
            <a:extLst>
              <a:ext uri="{FF2B5EF4-FFF2-40B4-BE49-F238E27FC236}">
                <a16:creationId xmlns:a16="http://schemas.microsoft.com/office/drawing/2014/main" id="{9D9E3282-A4C9-BE64-0D5C-CE2E0BAC0553}"/>
              </a:ext>
            </a:extLst>
          </p:cNvPr>
          <p:cNvSpPr>
            <a:spLocks noGrp="1" noRot="1" noChangeArrowheads="1"/>
          </p:cNvSpPr>
          <p:nvPr>
            <p:ph type="body" idx="1"/>
          </p:nvPr>
        </p:nvSpPr>
        <p:spPr/>
        <p:txBody>
          <a:bodyPr/>
          <a:lstStyle/>
          <a:p>
            <a:pPr eaLnBrk="1" hangingPunct="1"/>
            <a:endParaRPr lang="zh-CN" altLang="zh-CN"/>
          </a:p>
        </p:txBody>
      </p:sp>
      <p:pic>
        <p:nvPicPr>
          <p:cNvPr id="4100" name="Picture 4" descr="政权更迭示意图">
            <a:extLst>
              <a:ext uri="{FF2B5EF4-FFF2-40B4-BE49-F238E27FC236}">
                <a16:creationId xmlns:a16="http://schemas.microsoft.com/office/drawing/2014/main" id="{5CB17795-AAF1-AB45-EFB8-8B03F3C428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88" y="1916113"/>
            <a:ext cx="8801100" cy="387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2961783-9328-111D-7C1F-40360238B1EF}"/>
              </a:ext>
            </a:extLst>
          </p:cNvPr>
          <p:cNvSpPr>
            <a:spLocks noGrp="1"/>
          </p:cNvSpPr>
          <p:nvPr>
            <p:ph idx="1"/>
          </p:nvPr>
        </p:nvSpPr>
        <p:spPr>
          <a:xfrm>
            <a:off x="179512" y="908720"/>
            <a:ext cx="8540750" cy="4194175"/>
          </a:xfrm>
        </p:spPr>
        <p:txBody>
          <a:bodyPr/>
          <a:lstStyle/>
          <a:p>
            <a:pPr eaLnBrk="1" hangingPunct="1">
              <a:lnSpc>
                <a:spcPct val="90000"/>
              </a:lnSpc>
            </a:pPr>
            <a:r>
              <a:rPr lang="zh-CN" altLang="en-US" b="1" dirty="0"/>
              <a:t>谯沛集团</a:t>
            </a:r>
            <a:r>
              <a:rPr lang="en-US" altLang="zh-CN" b="1" dirty="0"/>
              <a:t>——</a:t>
            </a:r>
            <a:r>
              <a:rPr lang="zh-CN" altLang="en-US" sz="3200" dirty="0">
                <a:latin typeface="楷体" panose="02010609060101010101" pitchFamily="49" charset="-122"/>
                <a:ea typeface="楷体" panose="02010609060101010101" pitchFamily="49" charset="-122"/>
              </a:rPr>
              <a:t>曹魏统兵征讨、宿卫大将，大多为谯郡或沛国人。元从、军功、新官僚、武职。如，四征将军、大将军、都护将军；中护军、中领军</a:t>
            </a:r>
          </a:p>
          <a:p>
            <a:pPr eaLnBrk="1" hangingPunct="1">
              <a:lnSpc>
                <a:spcPct val="90000"/>
              </a:lnSpc>
            </a:pPr>
            <a:r>
              <a:rPr lang="zh-CN" altLang="en-US" b="1" dirty="0"/>
              <a:t>汝颍集团</a:t>
            </a:r>
            <a:r>
              <a:rPr lang="en-US" altLang="zh-CN" b="1" dirty="0"/>
              <a:t>——</a:t>
            </a:r>
            <a:r>
              <a:rPr lang="zh-CN" altLang="en-US" sz="3200" dirty="0">
                <a:latin typeface="楷体" panose="02010609060101010101" pitchFamily="49" charset="-122"/>
                <a:ea typeface="楷体" panose="02010609060101010101" pitchFamily="49" charset="-122"/>
              </a:rPr>
              <a:t>门第与儒学相结合的以世族为主的政治集团。担任卿相、“录尚书事”。荀氏、钟氏、陈氏，以及河内司马氏。</a:t>
            </a:r>
          </a:p>
          <a:p>
            <a:pPr eaLnBrk="1" hangingPunct="1">
              <a:lnSpc>
                <a:spcPct val="90000"/>
              </a:lnSpc>
            </a:pPr>
            <a:r>
              <a:rPr lang="zh-CN" altLang="en-US" dirty="0"/>
              <a:t>曹丕时，汝颍集团地位呈优势</a:t>
            </a:r>
            <a:r>
              <a:rPr lang="en-US" altLang="zh-CN" dirty="0"/>
              <a:t>——</a:t>
            </a:r>
            <a:r>
              <a:rPr lang="zh-CN" altLang="en-US" sz="3200" dirty="0">
                <a:latin typeface="楷体" panose="02010609060101010101" pitchFamily="49" charset="-122"/>
                <a:ea typeface="楷体" panose="02010609060101010101" pitchFamily="49" charset="-122"/>
              </a:rPr>
              <a:t>王位继承</a:t>
            </a:r>
          </a:p>
          <a:p>
            <a:pPr eaLnBrk="1" hangingPunct="1">
              <a:lnSpc>
                <a:spcPct val="90000"/>
              </a:lnSpc>
            </a:pPr>
            <a:r>
              <a:rPr lang="zh-CN" altLang="en-US" dirty="0"/>
              <a:t>陈群</a:t>
            </a:r>
            <a:r>
              <a:rPr lang="en-US" altLang="zh-CN" dirty="0"/>
              <a:t>—</a:t>
            </a:r>
            <a:r>
              <a:rPr lang="zh-CN" altLang="en-US" sz="3200" dirty="0">
                <a:latin typeface="楷体" panose="02010609060101010101" pitchFamily="49" charset="-122"/>
                <a:ea typeface="楷体" panose="02010609060101010101" pitchFamily="49" charset="-122"/>
              </a:rPr>
              <a:t>镇军大将军，领中护军，录尚书事</a:t>
            </a:r>
          </a:p>
          <a:p>
            <a:pPr eaLnBrk="1" hangingPunct="1">
              <a:lnSpc>
                <a:spcPct val="90000"/>
              </a:lnSpc>
            </a:pPr>
            <a:r>
              <a:rPr lang="zh-CN" altLang="en-US" dirty="0"/>
              <a:t>司马懿</a:t>
            </a:r>
            <a:r>
              <a:rPr lang="en-US" altLang="zh-CN" dirty="0"/>
              <a:t>—</a:t>
            </a:r>
            <a:r>
              <a:rPr lang="zh-CN" altLang="en-US" sz="3200" dirty="0">
                <a:latin typeface="楷体" panose="02010609060101010101" pitchFamily="49" charset="-122"/>
                <a:ea typeface="楷体" panose="02010609060101010101" pitchFamily="49" charset="-122"/>
              </a:rPr>
              <a:t>抚军大将军，加给事中，录尚书事</a:t>
            </a:r>
            <a:endParaRPr lang="zh-CN" altLang="en-US" dirty="0"/>
          </a:p>
        </p:txBody>
      </p:sp>
      <p:pic>
        <p:nvPicPr>
          <p:cNvPr id="5" name="图形 4" descr="教室 纯色填充">
            <a:hlinkClick r:id="rId2" action="ppaction://hlinksldjump"/>
            <a:extLst>
              <a:ext uri="{FF2B5EF4-FFF2-40B4-BE49-F238E27FC236}">
                <a16:creationId xmlns:a16="http://schemas.microsoft.com/office/drawing/2014/main" id="{1599CD92-934D-780C-AB0A-1F60CEEC73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56376" y="19473"/>
            <a:ext cx="914400" cy="914400"/>
          </a:xfrm>
          <a:prstGeom prst="rect">
            <a:avLst/>
          </a:prstGeom>
        </p:spPr>
      </p:pic>
    </p:spTree>
    <p:extLst>
      <p:ext uri="{BB962C8B-B14F-4D97-AF65-F5344CB8AC3E}">
        <p14:creationId xmlns:p14="http://schemas.microsoft.com/office/powerpoint/2010/main" val="18038240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0DA5B78-F5FD-D41A-7CE6-F55A822DEC22}"/>
              </a:ext>
            </a:extLst>
          </p:cNvPr>
          <p:cNvSpPr>
            <a:spLocks noGrp="1"/>
          </p:cNvSpPr>
          <p:nvPr>
            <p:ph idx="1"/>
          </p:nvPr>
        </p:nvSpPr>
        <p:spPr>
          <a:xfrm>
            <a:off x="251520" y="764704"/>
            <a:ext cx="8540750" cy="4194175"/>
          </a:xfrm>
        </p:spPr>
        <p:txBody>
          <a:bodyPr/>
          <a:lstStyle/>
          <a:p>
            <a:pPr eaLnBrk="1" hangingPunct="1"/>
            <a:r>
              <a:rPr lang="zh-CN" altLang="en-US" sz="3200" dirty="0"/>
              <a:t>旧日文武：</a:t>
            </a:r>
            <a:r>
              <a:rPr lang="zh-CN" altLang="en-US" sz="3200" dirty="0">
                <a:latin typeface="楷体" panose="02010609060101010101" pitchFamily="49" charset="-122"/>
                <a:ea typeface="楷体" panose="02010609060101010101" pitchFamily="49" charset="-122"/>
              </a:rPr>
              <a:t>关羽、张飞、赵云、糜竺</a:t>
            </a:r>
          </a:p>
          <a:p>
            <a:pPr eaLnBrk="1" hangingPunct="1"/>
            <a:r>
              <a:rPr lang="zh-CN" altLang="en-US" sz="3200" dirty="0"/>
              <a:t>荆楚群士：</a:t>
            </a:r>
            <a:r>
              <a:rPr lang="zh-CN" altLang="en-US" sz="3200" dirty="0">
                <a:latin typeface="楷体" panose="02010609060101010101" pitchFamily="49" charset="-122"/>
                <a:ea typeface="楷体" panose="02010609060101010101" pitchFamily="49" charset="-122"/>
              </a:rPr>
              <a:t>诸葛亮、庞统、蒋琬、马谡、邓芝、陈震、伊籍、董恢</a:t>
            </a:r>
          </a:p>
          <a:p>
            <a:pPr eaLnBrk="1" hangingPunct="1"/>
            <a:r>
              <a:rPr lang="zh-CN" altLang="en-US" sz="3200" dirty="0"/>
              <a:t>刘璋旧部：</a:t>
            </a:r>
            <a:r>
              <a:rPr lang="zh-CN" altLang="en-US" sz="3200" dirty="0">
                <a:latin typeface="楷体" panose="02010609060101010101" pitchFamily="49" charset="-122"/>
                <a:ea typeface="楷体" panose="02010609060101010101" pitchFamily="49" charset="-122"/>
              </a:rPr>
              <a:t>法正</a:t>
            </a:r>
            <a:r>
              <a:rPr lang="zh-CN" altLang="en-US" sz="1600" dirty="0"/>
              <a:t>（扶风）</a:t>
            </a:r>
            <a:r>
              <a:rPr lang="zh-CN" altLang="en-US" sz="3200" dirty="0"/>
              <a:t>、</a:t>
            </a:r>
            <a:r>
              <a:rPr lang="zh-CN" altLang="en-US" sz="3200" dirty="0">
                <a:latin typeface="楷体" panose="02010609060101010101" pitchFamily="49" charset="-122"/>
                <a:ea typeface="楷体" panose="02010609060101010101" pitchFamily="49" charset="-122"/>
              </a:rPr>
              <a:t>吴懿</a:t>
            </a:r>
            <a:r>
              <a:rPr lang="zh-CN" altLang="en-US" sz="1600" dirty="0"/>
              <a:t>（陈留）</a:t>
            </a:r>
            <a:r>
              <a:rPr lang="zh-CN" altLang="en-US" sz="3200" dirty="0"/>
              <a:t>、</a:t>
            </a:r>
            <a:r>
              <a:rPr lang="zh-CN" altLang="en-US" sz="3200" dirty="0">
                <a:latin typeface="楷体" panose="02010609060101010101" pitchFamily="49" charset="-122"/>
                <a:ea typeface="楷体" panose="02010609060101010101" pitchFamily="49" charset="-122"/>
              </a:rPr>
              <a:t>董允</a:t>
            </a:r>
            <a:r>
              <a:rPr lang="zh-CN" altLang="en-US" sz="1600" dirty="0"/>
              <a:t>（南郡枝江）</a:t>
            </a:r>
            <a:r>
              <a:rPr lang="zh-CN" altLang="en-US" sz="3200" dirty="0"/>
              <a:t>、</a:t>
            </a:r>
            <a:r>
              <a:rPr lang="zh-CN" altLang="en-US" sz="3200" dirty="0">
                <a:latin typeface="楷体" panose="02010609060101010101" pitchFamily="49" charset="-122"/>
                <a:ea typeface="楷体" panose="02010609060101010101" pitchFamily="49" charset="-122"/>
              </a:rPr>
              <a:t>费祎</a:t>
            </a:r>
            <a:r>
              <a:rPr lang="zh-CN" altLang="en-US" sz="1600" dirty="0"/>
              <a:t>（江夏）</a:t>
            </a:r>
            <a:r>
              <a:rPr lang="zh-CN" altLang="en-US" sz="3200" dirty="0"/>
              <a:t>、</a:t>
            </a:r>
            <a:r>
              <a:rPr lang="zh-CN" altLang="en-US" sz="3200" dirty="0">
                <a:latin typeface="楷体" panose="02010609060101010101" pitchFamily="49" charset="-122"/>
                <a:ea typeface="楷体" panose="02010609060101010101" pitchFamily="49" charset="-122"/>
              </a:rPr>
              <a:t>李严</a:t>
            </a:r>
            <a:r>
              <a:rPr lang="zh-CN" altLang="en-US" sz="1600" dirty="0"/>
              <a:t>（南阳）</a:t>
            </a:r>
            <a:r>
              <a:rPr lang="zh-CN" altLang="en-US" sz="3200" dirty="0"/>
              <a:t>、</a:t>
            </a:r>
            <a:r>
              <a:rPr lang="zh-CN" altLang="en-US" sz="3200" dirty="0">
                <a:latin typeface="楷体" panose="02010609060101010101" pitchFamily="49" charset="-122"/>
                <a:ea typeface="楷体" panose="02010609060101010101" pitchFamily="49" charset="-122"/>
              </a:rPr>
              <a:t>许靖</a:t>
            </a:r>
            <a:r>
              <a:rPr lang="zh-CN" altLang="en-US" sz="1600" dirty="0"/>
              <a:t>（汝南平舆）</a:t>
            </a:r>
            <a:r>
              <a:rPr lang="zh-CN" altLang="en-US" sz="3200" dirty="0"/>
              <a:t>、</a:t>
            </a:r>
            <a:r>
              <a:rPr lang="zh-CN" altLang="en-US" sz="3200" dirty="0">
                <a:latin typeface="楷体" panose="02010609060101010101" pitchFamily="49" charset="-122"/>
                <a:ea typeface="楷体" panose="02010609060101010101" pitchFamily="49" charset="-122"/>
              </a:rPr>
              <a:t>刘巴</a:t>
            </a:r>
            <a:r>
              <a:rPr lang="zh-CN" altLang="en-US" sz="1600" dirty="0"/>
              <a:t>（零陵）</a:t>
            </a:r>
            <a:r>
              <a:rPr lang="zh-CN" altLang="en-US" sz="3200" dirty="0"/>
              <a:t>、</a:t>
            </a:r>
            <a:r>
              <a:rPr lang="zh-CN" altLang="en-US" sz="3200" dirty="0">
                <a:latin typeface="楷体" panose="02010609060101010101" pitchFamily="49" charset="-122"/>
                <a:ea typeface="楷体" panose="02010609060101010101" pitchFamily="49" charset="-122"/>
              </a:rPr>
              <a:t>黄权</a:t>
            </a:r>
            <a:r>
              <a:rPr lang="zh-CN" altLang="en-US" sz="1600" dirty="0"/>
              <a:t>（巴西阆中）</a:t>
            </a:r>
          </a:p>
          <a:p>
            <a:pPr eaLnBrk="1" hangingPunct="1"/>
            <a:r>
              <a:rPr lang="zh-CN" altLang="en-US" sz="3200" dirty="0"/>
              <a:t>益州土著：</a:t>
            </a:r>
            <a:r>
              <a:rPr lang="zh-CN" altLang="en-US" sz="3200" dirty="0">
                <a:latin typeface="楷体" panose="02010609060101010101" pitchFamily="49" charset="-122"/>
                <a:ea typeface="楷体" panose="02010609060101010101" pitchFamily="49" charset="-122"/>
              </a:rPr>
              <a:t>李恢、张嶷、杨洪、何祗、彭羕、谯周</a:t>
            </a:r>
          </a:p>
          <a:p>
            <a:endParaRPr lang="zh-CN" altLang="en-US" dirty="0"/>
          </a:p>
        </p:txBody>
      </p:sp>
      <p:pic>
        <p:nvPicPr>
          <p:cNvPr id="7" name="图形 6" descr="上一步 纯色填充">
            <a:hlinkClick r:id="rId2" action="ppaction://hlinksldjump"/>
            <a:extLst>
              <a:ext uri="{FF2B5EF4-FFF2-40B4-BE49-F238E27FC236}">
                <a16:creationId xmlns:a16="http://schemas.microsoft.com/office/drawing/2014/main" id="{B8EDB9A4-FAC8-957F-3A7E-EDF3AB2A0B1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77870" y="0"/>
            <a:ext cx="914400" cy="914400"/>
          </a:xfrm>
          <a:prstGeom prst="rect">
            <a:avLst/>
          </a:prstGeom>
        </p:spPr>
      </p:pic>
    </p:spTree>
    <p:extLst>
      <p:ext uri="{BB962C8B-B14F-4D97-AF65-F5344CB8AC3E}">
        <p14:creationId xmlns:p14="http://schemas.microsoft.com/office/powerpoint/2010/main" val="2465185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979F70D-5A0E-F045-81D5-E4342C5D8BBB}"/>
              </a:ext>
            </a:extLst>
          </p:cNvPr>
          <p:cNvSpPr>
            <a:spLocks noGrp="1"/>
          </p:cNvSpPr>
          <p:nvPr>
            <p:ph idx="1"/>
          </p:nvPr>
        </p:nvSpPr>
        <p:spPr>
          <a:xfrm>
            <a:off x="395536" y="764704"/>
            <a:ext cx="8540750" cy="4194175"/>
          </a:xfrm>
        </p:spPr>
        <p:txBody>
          <a:bodyPr/>
          <a:lstStyle/>
          <a:p>
            <a:pPr eaLnBrk="1" hangingPunct="1"/>
            <a:r>
              <a:rPr lang="zh-CN" altLang="en-US" sz="3200" b="1" dirty="0"/>
              <a:t>孙氏统治集团</a:t>
            </a:r>
          </a:p>
          <a:p>
            <a:pPr eaLnBrk="1" hangingPunct="1"/>
            <a:r>
              <a:rPr lang="zh-CN" altLang="en-US" sz="3200" dirty="0">
                <a:latin typeface="楷体" panose="02010609060101010101" pitchFamily="49" charset="-122"/>
                <a:ea typeface="楷体" panose="02010609060101010101" pitchFamily="49" charset="-122"/>
              </a:rPr>
              <a:t>一是江东大族如吴郡吴县之顾、陆、朱、张四姓，钱塘之全氏，阳羡之周氏，丹阳之朱氏，会稽之虞氏、贺氏；</a:t>
            </a:r>
          </a:p>
          <a:p>
            <a:pPr eaLnBrk="1" hangingPunct="1"/>
            <a:r>
              <a:rPr lang="zh-CN" altLang="en-US" sz="3200" dirty="0">
                <a:latin typeface="楷体" panose="02010609060101010101" pitchFamily="49" charset="-122"/>
                <a:ea typeface="楷体" panose="02010609060101010101" pitchFamily="49" charset="-122"/>
              </a:rPr>
              <a:t>二是北方南渡大族有张昭、张纮、诸葛瑾、步骘、周瑜、鲁肃等人；</a:t>
            </a:r>
          </a:p>
          <a:p>
            <a:pPr eaLnBrk="1" hangingPunct="1"/>
            <a:r>
              <a:rPr lang="zh-CN" altLang="en-US" sz="3200" dirty="0">
                <a:latin typeface="楷体" panose="02010609060101010101" pitchFamily="49" charset="-122"/>
                <a:ea typeface="楷体" panose="02010609060101010101" pitchFamily="49" charset="-122"/>
              </a:rPr>
              <a:t>三是追随孙氏的南北庶族将领如吕蒙、吕范、程普、黄盖、韩当、周泰、陈武、董袭、甘宁、凌统、徐盛、潘璋、丁奉等人 。</a:t>
            </a:r>
          </a:p>
          <a:p>
            <a:endParaRPr lang="zh-CN" altLang="en-US" dirty="0"/>
          </a:p>
        </p:txBody>
      </p:sp>
      <p:pic>
        <p:nvPicPr>
          <p:cNvPr id="4" name="图形 3" descr="上一步 纯色填充">
            <a:hlinkClick r:id="rId2" action="ppaction://hlinksldjump"/>
            <a:extLst>
              <a:ext uri="{FF2B5EF4-FFF2-40B4-BE49-F238E27FC236}">
                <a16:creationId xmlns:a16="http://schemas.microsoft.com/office/drawing/2014/main" id="{05AE4D62-3D0F-ED5B-56A8-AFB553BAEE8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84368" y="116632"/>
            <a:ext cx="914400" cy="914400"/>
          </a:xfrm>
          <a:prstGeom prst="rect">
            <a:avLst/>
          </a:prstGeom>
        </p:spPr>
      </p:pic>
    </p:spTree>
    <p:extLst>
      <p:ext uri="{BB962C8B-B14F-4D97-AF65-F5344CB8AC3E}">
        <p14:creationId xmlns:p14="http://schemas.microsoft.com/office/powerpoint/2010/main" val="439621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EC2733F-792A-7477-3A3C-147117FFEE4E}"/>
              </a:ext>
            </a:extLst>
          </p:cNvPr>
          <p:cNvSpPr>
            <a:spLocks noGrp="1"/>
          </p:cNvSpPr>
          <p:nvPr>
            <p:ph idx="1"/>
          </p:nvPr>
        </p:nvSpPr>
        <p:spPr>
          <a:xfrm>
            <a:off x="179512" y="836712"/>
            <a:ext cx="8540750" cy="4194175"/>
          </a:xfrm>
        </p:spPr>
        <p:txBody>
          <a:bodyPr/>
          <a:lstStyle/>
          <a:p>
            <a:r>
              <a:rPr lang="zh-CN" altLang="en-US" sz="3200" dirty="0">
                <a:latin typeface="楷体" panose="02010609060101010101" pitchFamily="49" charset="-122"/>
                <a:ea typeface="楷体" panose="02010609060101010101" pitchFamily="49" charset="-122"/>
              </a:rPr>
              <a:t>益州外来政治集团与土著地主</a:t>
            </a:r>
            <a:r>
              <a:rPr lang="zh-CN" altLang="en-US" sz="3200" dirty="0"/>
              <a:t>的矛盾</a:t>
            </a:r>
            <a:r>
              <a:rPr lang="en-US" altLang="zh-CN" sz="3200" dirty="0"/>
              <a:t>——</a:t>
            </a:r>
            <a:r>
              <a:rPr lang="zh-CN" altLang="en-US" sz="3200" dirty="0">
                <a:latin typeface="楷体" panose="02010609060101010101" pitchFamily="49" charset="-122"/>
                <a:ea typeface="楷体" panose="02010609060101010101" pitchFamily="49" charset="-122"/>
              </a:rPr>
              <a:t>刘焉、刘璋、东州兵</a:t>
            </a:r>
          </a:p>
          <a:p>
            <a:pPr eaLnBrk="1" hangingPunct="1"/>
            <a:r>
              <a:rPr lang="zh-CN" altLang="en-US" sz="3200" dirty="0">
                <a:latin typeface="楷体" panose="02010609060101010101" pitchFamily="49" charset="-122"/>
                <a:ea typeface="楷体" panose="02010609060101010101" pitchFamily="49" charset="-122"/>
              </a:rPr>
              <a:t>诸葛亮厉行法治（主客）</a:t>
            </a:r>
          </a:p>
          <a:p>
            <a:pPr eaLnBrk="1" hangingPunct="1"/>
            <a:r>
              <a:rPr lang="zh-CN" altLang="en-US" sz="3200" dirty="0">
                <a:latin typeface="楷体" panose="02010609060101010101" pitchFamily="49" charset="-122"/>
                <a:ea typeface="楷体" panose="02010609060101010101" pitchFamily="49" charset="-122"/>
              </a:rPr>
              <a:t>刘璋暗弱自焉以来有累世之恩文法羁縻互相承奉徳政不举威刑不肃蜀士人每专权自恣君臣之道渐以陵替宠之以位位极则贱顺之以恩恩竭则慢所以致弊实由于此吾今威之以法法行则知恩限之以爵爵加则知荣荣恩并济上下有节为治之要于斯而著（史部</a:t>
            </a:r>
            <a:r>
              <a:rPr lang="en-US" altLang="zh-CN" sz="3200" dirty="0">
                <a:latin typeface="楷体" panose="02010609060101010101" pitchFamily="49" charset="-122"/>
                <a:ea typeface="楷体" panose="02010609060101010101" pitchFamily="49" charset="-122"/>
              </a:rPr>
              <a:t>,</a:t>
            </a:r>
            <a:r>
              <a:rPr lang="zh-CN" altLang="en-US" sz="3200" dirty="0">
                <a:latin typeface="楷体" panose="02010609060101010101" pitchFamily="49" charset="-122"/>
                <a:ea typeface="楷体" panose="02010609060101010101" pitchFamily="49" charset="-122"/>
              </a:rPr>
              <a:t>正史类</a:t>
            </a:r>
            <a:r>
              <a:rPr lang="en-US" altLang="zh-CN" sz="3200" dirty="0">
                <a:latin typeface="楷体" panose="02010609060101010101" pitchFamily="49" charset="-122"/>
                <a:ea typeface="楷体" panose="02010609060101010101" pitchFamily="49" charset="-122"/>
              </a:rPr>
              <a:t>,</a:t>
            </a:r>
            <a:r>
              <a:rPr lang="zh-CN" altLang="en-US" sz="3200" dirty="0">
                <a:latin typeface="楷体" panose="02010609060101010101" pitchFamily="49" charset="-122"/>
                <a:ea typeface="楷体" panose="02010609060101010101" pitchFamily="49" charset="-122"/>
              </a:rPr>
              <a:t>三国志</a:t>
            </a:r>
            <a:r>
              <a:rPr lang="en-US" altLang="zh-CN" sz="3200" dirty="0">
                <a:latin typeface="楷体" panose="02010609060101010101" pitchFamily="49" charset="-122"/>
                <a:ea typeface="楷体" panose="02010609060101010101" pitchFamily="49" charset="-122"/>
              </a:rPr>
              <a:t>__</a:t>
            </a:r>
            <a:r>
              <a:rPr lang="zh-CN" altLang="en-US" sz="3200" dirty="0">
                <a:latin typeface="楷体" panose="02010609060101010101" pitchFamily="49" charset="-122"/>
                <a:ea typeface="楷体" panose="02010609060101010101" pitchFamily="49" charset="-122"/>
              </a:rPr>
              <a:t>蜀志</a:t>
            </a:r>
            <a:r>
              <a:rPr lang="en-US" altLang="zh-CN" sz="3200" dirty="0">
                <a:latin typeface="楷体" panose="02010609060101010101" pitchFamily="49" charset="-122"/>
                <a:ea typeface="楷体" panose="02010609060101010101" pitchFamily="49" charset="-122"/>
              </a:rPr>
              <a:t>,</a:t>
            </a:r>
            <a:r>
              <a:rPr lang="zh-CN" altLang="en-US" sz="3200" dirty="0">
                <a:latin typeface="楷体" panose="02010609060101010101" pitchFamily="49" charset="-122"/>
                <a:ea typeface="楷体" panose="02010609060101010101" pitchFamily="49" charset="-122"/>
              </a:rPr>
              <a:t>卷五，诸葛亮传，注引蜀记）</a:t>
            </a:r>
          </a:p>
          <a:p>
            <a:endParaRPr lang="zh-CN" altLang="en-US" dirty="0"/>
          </a:p>
        </p:txBody>
      </p:sp>
      <p:pic>
        <p:nvPicPr>
          <p:cNvPr id="4" name="图形 3" descr="上一步 纯色填充">
            <a:hlinkClick r:id="rId2" action="ppaction://hlinksldjump"/>
            <a:extLst>
              <a:ext uri="{FF2B5EF4-FFF2-40B4-BE49-F238E27FC236}">
                <a16:creationId xmlns:a16="http://schemas.microsoft.com/office/drawing/2014/main" id="{C5E07A7B-86A5-3A15-B4F8-6AB85A2B698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50088" y="116632"/>
            <a:ext cx="914400" cy="914400"/>
          </a:xfrm>
          <a:prstGeom prst="rect">
            <a:avLst/>
          </a:prstGeom>
        </p:spPr>
      </p:pic>
    </p:spTree>
    <p:extLst>
      <p:ext uri="{BB962C8B-B14F-4D97-AF65-F5344CB8AC3E}">
        <p14:creationId xmlns:p14="http://schemas.microsoft.com/office/powerpoint/2010/main" val="1227454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DED97DBC-A0BB-613C-AAC5-D7EA60976945}"/>
              </a:ext>
            </a:extLst>
          </p:cNvPr>
          <p:cNvSpPr>
            <a:spLocks noGrp="1" noRot="1" noChangeArrowheads="1"/>
          </p:cNvSpPr>
          <p:nvPr>
            <p:ph type="title"/>
          </p:nvPr>
        </p:nvSpPr>
        <p:spPr/>
        <p:txBody>
          <a:bodyPr/>
          <a:lstStyle/>
          <a:p>
            <a:pPr eaLnBrk="1" hangingPunct="1"/>
            <a:endParaRPr lang="zh-CN" altLang="zh-CN"/>
          </a:p>
        </p:txBody>
      </p:sp>
      <p:sp>
        <p:nvSpPr>
          <p:cNvPr id="5123" name="Rectangle 3">
            <a:extLst>
              <a:ext uri="{FF2B5EF4-FFF2-40B4-BE49-F238E27FC236}">
                <a16:creationId xmlns:a16="http://schemas.microsoft.com/office/drawing/2014/main" id="{0FA3501F-7A35-E53B-8BE0-C8811CB2D546}"/>
              </a:ext>
            </a:extLst>
          </p:cNvPr>
          <p:cNvSpPr>
            <a:spLocks noGrp="1" noRot="1" noChangeArrowheads="1"/>
          </p:cNvSpPr>
          <p:nvPr>
            <p:ph type="body" idx="1"/>
          </p:nvPr>
        </p:nvSpPr>
        <p:spPr/>
        <p:txBody>
          <a:bodyPr/>
          <a:lstStyle/>
          <a:p>
            <a:pPr eaLnBrk="1" hangingPunct="1"/>
            <a:endParaRPr lang="zh-CN" altLang="zh-CN"/>
          </a:p>
        </p:txBody>
      </p:sp>
      <p:pic>
        <p:nvPicPr>
          <p:cNvPr id="5124" name="Picture 4" descr="十六国地图">
            <a:extLst>
              <a:ext uri="{FF2B5EF4-FFF2-40B4-BE49-F238E27FC236}">
                <a16:creationId xmlns:a16="http://schemas.microsoft.com/office/drawing/2014/main" id="{B9C7CA03-AF88-24B4-09D0-374ED2DF57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2186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
            <a:extLst>
              <a:ext uri="{FF2B5EF4-FFF2-40B4-BE49-F238E27FC236}">
                <a16:creationId xmlns:a16="http://schemas.microsoft.com/office/drawing/2014/main" id="{DBC3B18E-2D3F-79DD-EE4B-60C89C33D3CC}"/>
              </a:ext>
            </a:extLst>
          </p:cNvPr>
          <p:cNvSpPr>
            <a:spLocks noGrp="1" noRot="1" noChangeArrowheads="1"/>
          </p:cNvSpPr>
          <p:nvPr>
            <p:ph type="body" idx="1"/>
          </p:nvPr>
        </p:nvSpPr>
        <p:spPr>
          <a:xfrm>
            <a:off x="323850" y="2133600"/>
            <a:ext cx="8540750" cy="4248150"/>
          </a:xfrm>
        </p:spPr>
        <p:txBody>
          <a:bodyPr/>
          <a:lstStyle/>
          <a:p>
            <a:pPr eaLnBrk="1" hangingPunct="1"/>
            <a:r>
              <a:rPr lang="zh-CN" altLang="en-US" b="1"/>
              <a:t>其一，深层的分裂局面。 </a:t>
            </a:r>
          </a:p>
          <a:p>
            <a:pPr eaLnBrk="1" hangingPunct="1"/>
            <a:r>
              <a:rPr lang="zh-CN" altLang="en-US" sz="2800" i="1">
                <a:latin typeface="楷体" panose="02010609060101010101" pitchFamily="49" charset="-122"/>
                <a:ea typeface="楷体" panose="02010609060101010101" pitchFamily="49" charset="-122"/>
              </a:rPr>
              <a:t>政治分裂与对峙     地域性特点</a:t>
            </a:r>
          </a:p>
          <a:p>
            <a:pPr eaLnBrk="1" hangingPunct="1"/>
            <a:r>
              <a:rPr lang="zh-CN" altLang="en-US" b="1"/>
              <a:t>其二，复杂的民族关系。 </a:t>
            </a:r>
          </a:p>
          <a:p>
            <a:pPr eaLnBrk="1" hangingPunct="1"/>
            <a:r>
              <a:rPr lang="zh-CN" altLang="en-US" sz="2800" i="1">
                <a:latin typeface="楷体" panose="02010609060101010101" pitchFamily="49" charset="-122"/>
                <a:ea typeface="楷体" panose="02010609060101010101" pitchFamily="49" charset="-122"/>
              </a:rPr>
              <a:t>民族成份复杂，民族融合加速，民族战争剧烈，民族更替迅速。 </a:t>
            </a:r>
          </a:p>
          <a:p>
            <a:pPr eaLnBrk="1" hangingPunct="1"/>
            <a:r>
              <a:rPr lang="zh-CN" altLang="en-US" b="1"/>
              <a:t>其三，频繁的人口迁移。 </a:t>
            </a:r>
          </a:p>
          <a:p>
            <a:pPr eaLnBrk="1" hangingPunct="1"/>
            <a:r>
              <a:rPr lang="zh-CN" altLang="en-US" sz="2800" i="1">
                <a:latin typeface="楷体" panose="02010609060101010101" pitchFamily="49" charset="-122"/>
                <a:ea typeface="楷体" panose="02010609060101010101" pitchFamily="49" charset="-122"/>
              </a:rPr>
              <a:t>人口流动与侨流人口 </a:t>
            </a:r>
          </a:p>
        </p:txBody>
      </p:sp>
      <p:sp>
        <p:nvSpPr>
          <p:cNvPr id="6147" name="Rectangle 4">
            <a:extLst>
              <a:ext uri="{FF2B5EF4-FFF2-40B4-BE49-F238E27FC236}">
                <a16:creationId xmlns:a16="http://schemas.microsoft.com/office/drawing/2014/main" id="{EFEAB850-3427-0ABB-9C1E-967E4F9258B3}"/>
              </a:ext>
            </a:extLst>
          </p:cNvPr>
          <p:cNvSpPr>
            <a:spLocks noGrp="1" noChangeArrowheads="1"/>
          </p:cNvSpPr>
          <p:nvPr>
            <p:ph type="title"/>
          </p:nvPr>
        </p:nvSpPr>
        <p:spPr>
          <a:xfrm>
            <a:off x="323850" y="836613"/>
            <a:ext cx="8540750" cy="765175"/>
          </a:xfrm>
        </p:spPr>
        <p:txBody>
          <a:bodyPr/>
          <a:lstStyle/>
          <a:p>
            <a:pPr eaLnBrk="1" hangingPunct="1"/>
            <a:r>
              <a:rPr lang="zh-CN" altLang="en-US" b="1">
                <a:latin typeface="隶书" panose="02010509060101010101" pitchFamily="49" charset="-122"/>
                <a:ea typeface="隶书" panose="02010509060101010101" pitchFamily="49" charset="-122"/>
              </a:rPr>
              <a:t>魏晋南北朝的时代特征</a:t>
            </a:r>
            <a:endParaRPr lang="zh-CN" altLang="zh-CN"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a:extLst>
              <a:ext uri="{FF2B5EF4-FFF2-40B4-BE49-F238E27FC236}">
                <a16:creationId xmlns:a16="http://schemas.microsoft.com/office/drawing/2014/main" id="{BA2E1FD1-5A59-991B-857C-9DBBF92A51E8}"/>
              </a:ext>
            </a:extLst>
          </p:cNvPr>
          <p:cNvSpPr>
            <a:spLocks noGrp="1" noRot="1" noChangeArrowheads="1"/>
          </p:cNvSpPr>
          <p:nvPr>
            <p:ph type="body" idx="1"/>
          </p:nvPr>
        </p:nvSpPr>
        <p:spPr>
          <a:xfrm>
            <a:off x="301625" y="1905000"/>
            <a:ext cx="8540750" cy="4619625"/>
          </a:xfrm>
        </p:spPr>
        <p:txBody>
          <a:bodyPr/>
          <a:lstStyle/>
          <a:p>
            <a:pPr eaLnBrk="1" hangingPunct="1"/>
            <a:r>
              <a:rPr lang="zh-CN" altLang="en-US" b="1"/>
              <a:t>其四，特殊的社会结构。 </a:t>
            </a:r>
          </a:p>
          <a:p>
            <a:pPr eaLnBrk="1" hangingPunct="1"/>
            <a:r>
              <a:rPr lang="zh-CN" altLang="en-US" sz="2800" i="1">
                <a:latin typeface="楷体" panose="02010609060101010101" pitchFamily="49" charset="-122"/>
                <a:ea typeface="楷体" panose="02010609060101010101" pitchFamily="49" charset="-122"/>
              </a:rPr>
              <a:t>以宗法性与等级性为内核的门阀世族 </a:t>
            </a:r>
          </a:p>
          <a:p>
            <a:pPr eaLnBrk="1" hangingPunct="1"/>
            <a:r>
              <a:rPr lang="zh-CN" altLang="en-US" b="1"/>
              <a:t>其五，变动的典章制度。 </a:t>
            </a:r>
          </a:p>
          <a:p>
            <a:pPr eaLnBrk="1" hangingPunct="1"/>
            <a:r>
              <a:rPr lang="zh-CN" altLang="en-US" sz="2800" i="1">
                <a:latin typeface="楷体" panose="02010609060101010101" pitchFamily="49" charset="-122"/>
                <a:ea typeface="楷体" panose="02010609060101010101" pitchFamily="49" charset="-122"/>
              </a:rPr>
              <a:t>汉制与唐制间的过渡状态 （官职 田制）</a:t>
            </a:r>
          </a:p>
          <a:p>
            <a:pPr eaLnBrk="1" hangingPunct="1"/>
            <a:r>
              <a:rPr lang="zh-CN" altLang="en-US" b="1"/>
              <a:t>其六，文化的新兴与交融</a:t>
            </a:r>
          </a:p>
          <a:p>
            <a:pPr eaLnBrk="1" hangingPunct="1"/>
            <a:r>
              <a:rPr lang="zh-CN" altLang="en-US" sz="2800" i="1">
                <a:latin typeface="楷体" panose="02010609060101010101" pitchFamily="49" charset="-122"/>
                <a:ea typeface="楷体" panose="02010609060101010101" pitchFamily="49" charset="-122"/>
              </a:rPr>
              <a:t>玄学    佛教    道教</a:t>
            </a:r>
          </a:p>
          <a:p>
            <a:pPr eaLnBrk="1" hangingPunct="1"/>
            <a:endParaRPr lang="en-US" altLang="zh-CN" sz="2800" i="1"/>
          </a:p>
        </p:txBody>
      </p:sp>
      <p:sp>
        <p:nvSpPr>
          <p:cNvPr id="7171" name="Rectangle 4">
            <a:extLst>
              <a:ext uri="{FF2B5EF4-FFF2-40B4-BE49-F238E27FC236}">
                <a16:creationId xmlns:a16="http://schemas.microsoft.com/office/drawing/2014/main" id="{99D55404-3F8F-0673-6CD5-887AEC75BB9D}"/>
              </a:ext>
            </a:extLst>
          </p:cNvPr>
          <p:cNvSpPr>
            <a:spLocks noGrp="1" noChangeArrowheads="1"/>
          </p:cNvSpPr>
          <p:nvPr>
            <p:ph type="title"/>
          </p:nvPr>
        </p:nvSpPr>
        <p:spPr/>
        <p:txBody>
          <a:bodyPr/>
          <a:lstStyle/>
          <a:p>
            <a:pPr eaLnBrk="1" hangingPunct="1"/>
            <a:endParaRPr lang="zh-CN" altLang="zh-CN"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543DE4AB-4BBD-665B-6940-A7BFE12536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8960" t="3523" r="9308" b="8102"/>
          <a:stretch>
            <a:fillRect/>
          </a:stretch>
        </p:blipFill>
        <p:spPr bwMode="auto">
          <a:xfrm>
            <a:off x="684213" y="549275"/>
            <a:ext cx="3722687" cy="568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4">
            <a:extLst>
              <a:ext uri="{FF2B5EF4-FFF2-40B4-BE49-F238E27FC236}">
                <a16:creationId xmlns:a16="http://schemas.microsoft.com/office/drawing/2014/main" id="{7C6C2E86-F5F5-6C20-A71A-2301FDAE30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097" t="2638" r="5008"/>
          <a:stretch>
            <a:fillRect/>
          </a:stretch>
        </p:blipFill>
        <p:spPr bwMode="auto">
          <a:xfrm>
            <a:off x="4572000" y="558800"/>
            <a:ext cx="4192588" cy="5678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a:extLst>
              <a:ext uri="{FF2B5EF4-FFF2-40B4-BE49-F238E27FC236}">
                <a16:creationId xmlns:a16="http://schemas.microsoft.com/office/drawing/2014/main" id="{77307F69-9E62-0E3D-A9E2-9AB4E5388CE0}"/>
              </a:ext>
            </a:extLst>
          </p:cNvPr>
          <p:cNvSpPr>
            <a:spLocks noGrp="1" noChangeArrowheads="1"/>
          </p:cNvSpPr>
          <p:nvPr>
            <p:ph type="title"/>
          </p:nvPr>
        </p:nvSpPr>
        <p:spPr/>
        <p:txBody>
          <a:bodyPr/>
          <a:lstStyle/>
          <a:p>
            <a:endParaRPr lang="zh-CN" altLang="en-US"/>
          </a:p>
        </p:txBody>
      </p:sp>
      <p:sp>
        <p:nvSpPr>
          <p:cNvPr id="9219" name="内容占位符 2">
            <a:extLst>
              <a:ext uri="{FF2B5EF4-FFF2-40B4-BE49-F238E27FC236}">
                <a16:creationId xmlns:a16="http://schemas.microsoft.com/office/drawing/2014/main" id="{6FC84CC8-C2B3-489B-2D3C-C97290FDB347}"/>
              </a:ext>
            </a:extLst>
          </p:cNvPr>
          <p:cNvSpPr>
            <a:spLocks noGrp="1" noChangeArrowheads="1"/>
          </p:cNvSpPr>
          <p:nvPr>
            <p:ph idx="1"/>
          </p:nvPr>
        </p:nvSpPr>
        <p:spPr/>
        <p:txBody>
          <a:bodyPr/>
          <a:lstStyle/>
          <a:p>
            <a:endParaRPr lang="zh-CN" altLang="en-US"/>
          </a:p>
        </p:txBody>
      </p:sp>
      <p:pic>
        <p:nvPicPr>
          <p:cNvPr id="9220" name="Picture 2">
            <a:extLst>
              <a:ext uri="{FF2B5EF4-FFF2-40B4-BE49-F238E27FC236}">
                <a16:creationId xmlns:a16="http://schemas.microsoft.com/office/drawing/2014/main" id="{2B1F80BB-17EB-8EE7-4FD6-AAE913AB98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620713"/>
            <a:ext cx="3914775" cy="5616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1" name="Picture 5">
            <a:extLst>
              <a:ext uri="{FF2B5EF4-FFF2-40B4-BE49-F238E27FC236}">
                <a16:creationId xmlns:a16="http://schemas.microsoft.com/office/drawing/2014/main" id="{8D21BFD9-F817-9D04-0214-B1A0B92B0E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9338" y="528638"/>
            <a:ext cx="3594100" cy="5595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AutoShape 2" descr="https://img1.doubanio.com/lpic/s6200449.jpg">
            <a:extLst>
              <a:ext uri="{FF2B5EF4-FFF2-40B4-BE49-F238E27FC236}">
                <a16:creationId xmlns:a16="http://schemas.microsoft.com/office/drawing/2014/main" id="{3B19AE51-642F-F08A-935D-E511156C2338}"/>
              </a:ext>
            </a:extLst>
          </p:cNvPr>
          <p:cNvSpPr>
            <a:spLocks noChangeAspect="1" noChangeArrowheads="1"/>
          </p:cNvSpPr>
          <p:nvPr/>
        </p:nvSpPr>
        <p:spPr bwMode="auto">
          <a:xfrm>
            <a:off x="168275" y="-1825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10243" name="AutoShape 4" descr="https://img1.doubanio.com/lpic/s6200449.jpg">
            <a:extLst>
              <a:ext uri="{FF2B5EF4-FFF2-40B4-BE49-F238E27FC236}">
                <a16:creationId xmlns:a16="http://schemas.microsoft.com/office/drawing/2014/main" id="{7A99E84A-5A4E-5A81-0234-6A9EF80264B5}"/>
              </a:ext>
            </a:extLst>
          </p:cNvPr>
          <p:cNvSpPr>
            <a:spLocks noChangeAspect="1" noChangeArrowheads="1"/>
          </p:cNvSpPr>
          <p:nvPr/>
        </p:nvSpPr>
        <p:spPr bwMode="auto">
          <a:xfrm>
            <a:off x="168275" y="-1825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10244" name="AutoShape 6" descr="https://img1.doubanio.com/lpic/s6200449.jpg">
            <a:extLst>
              <a:ext uri="{FF2B5EF4-FFF2-40B4-BE49-F238E27FC236}">
                <a16:creationId xmlns:a16="http://schemas.microsoft.com/office/drawing/2014/main" id="{88C0719B-0AB1-5E67-BD24-6C578143ABA0}"/>
              </a:ext>
            </a:extLst>
          </p:cNvPr>
          <p:cNvSpPr>
            <a:spLocks noChangeAspect="1" noChangeArrowheads="1"/>
          </p:cNvSpPr>
          <p:nvPr/>
        </p:nvSpPr>
        <p:spPr bwMode="auto">
          <a:xfrm>
            <a:off x="168275" y="-1825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pic>
        <p:nvPicPr>
          <p:cNvPr id="10245" name="Picture 8" descr="http://img3x4.ddimg.cn/92/27/1082723294-1_u_1.jpg">
            <a:extLst>
              <a:ext uri="{FF2B5EF4-FFF2-40B4-BE49-F238E27FC236}">
                <a16:creationId xmlns:a16="http://schemas.microsoft.com/office/drawing/2014/main" id="{D902DD5B-7636-63AE-F5B3-1BFDD27D5B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4084" r="14085"/>
          <a:stretch>
            <a:fillRect/>
          </a:stretch>
        </p:blipFill>
        <p:spPr bwMode="auto">
          <a:xfrm>
            <a:off x="214313" y="571500"/>
            <a:ext cx="4143375" cy="576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6" name="Picture 10" descr="http://img.yeewe.com/uploads/200312/2009112717315860577801.jpg">
            <a:extLst>
              <a:ext uri="{FF2B5EF4-FFF2-40B4-BE49-F238E27FC236}">
                <a16:creationId xmlns:a16="http://schemas.microsoft.com/office/drawing/2014/main" id="{3260BE63-C76C-9FFA-D1D4-A79B7A3227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4999" t="-1500" r="13615"/>
          <a:stretch>
            <a:fillRect/>
          </a:stretch>
        </p:blipFill>
        <p:spPr bwMode="auto">
          <a:xfrm>
            <a:off x="4714875" y="500063"/>
            <a:ext cx="4119563" cy="585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7" name="TextBox 8">
            <a:extLst>
              <a:ext uri="{FF2B5EF4-FFF2-40B4-BE49-F238E27FC236}">
                <a16:creationId xmlns:a16="http://schemas.microsoft.com/office/drawing/2014/main" id="{C8573755-7C33-D92B-4EE2-F34CC6D971C7}"/>
              </a:ext>
            </a:extLst>
          </p:cNvPr>
          <p:cNvSpPr txBox="1">
            <a:spLocks noChangeArrowheads="1"/>
          </p:cNvSpPr>
          <p:nvPr/>
        </p:nvSpPr>
        <p:spPr bwMode="auto">
          <a:xfrm>
            <a:off x="1714500" y="71438"/>
            <a:ext cx="5857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SzTx/>
              <a:buFontTx/>
              <a:buNone/>
            </a:pPr>
            <a:r>
              <a:rPr lang="zh-CN" altLang="en-US" sz="1800" b="1">
                <a:latin typeface="华文新魏" panose="02010800040101010101" pitchFamily="2" charset="-122"/>
                <a:ea typeface="华文新魏" panose="02010800040101010101" pitchFamily="2" charset="-122"/>
              </a:rPr>
              <a:t>家族   宗族    社会结构变动    拟血缘    邑义    造像记</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标题 1">
            <a:extLst>
              <a:ext uri="{FF2B5EF4-FFF2-40B4-BE49-F238E27FC236}">
                <a16:creationId xmlns:a16="http://schemas.microsoft.com/office/drawing/2014/main" id="{A7413060-BAD5-3B71-B359-F25EE0396716}"/>
              </a:ext>
            </a:extLst>
          </p:cNvPr>
          <p:cNvSpPr>
            <a:spLocks noGrp="1" noChangeArrowheads="1"/>
          </p:cNvSpPr>
          <p:nvPr>
            <p:ph type="title"/>
          </p:nvPr>
        </p:nvSpPr>
        <p:spPr/>
        <p:txBody>
          <a:bodyPr/>
          <a:lstStyle/>
          <a:p>
            <a:r>
              <a:rPr lang="zh-CN" altLang="en-US" b="1" dirty="0">
                <a:ea typeface="隶书" panose="02010509060101010101" pitchFamily="49" charset="-122"/>
              </a:rPr>
              <a:t>第一节  三国鼎立</a:t>
            </a:r>
            <a:endParaRPr lang="zh-CN" altLang="en-US" dirty="0"/>
          </a:p>
        </p:txBody>
      </p:sp>
      <p:sp>
        <p:nvSpPr>
          <p:cNvPr id="11267" name="文本框 2">
            <a:extLst>
              <a:ext uri="{FF2B5EF4-FFF2-40B4-BE49-F238E27FC236}">
                <a16:creationId xmlns:a16="http://schemas.microsoft.com/office/drawing/2014/main" id="{4F008AB0-C5C6-ECB8-EDE6-184537EF772F}"/>
              </a:ext>
            </a:extLst>
          </p:cNvPr>
          <p:cNvSpPr txBox="1">
            <a:spLocks noChangeArrowheads="1"/>
          </p:cNvSpPr>
          <p:nvPr/>
        </p:nvSpPr>
        <p:spPr bwMode="auto">
          <a:xfrm>
            <a:off x="863340" y="1863298"/>
            <a:ext cx="7705352" cy="3874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200000"/>
              </a:lnSpc>
            </a:pPr>
            <a:r>
              <a:rPr lang="zh-CN" altLang="en-US" sz="3200" b="1" dirty="0">
                <a:latin typeface="+mn-lt"/>
                <a:ea typeface="+mn-ea"/>
              </a:rPr>
              <a:t>原因</a:t>
            </a:r>
            <a:r>
              <a:rPr lang="zh-CN" altLang="en-US" sz="3200" dirty="0">
                <a:latin typeface="+mn-lt"/>
                <a:ea typeface="+mn-ea"/>
              </a:rPr>
              <a:t>：东汉末年的</a:t>
            </a:r>
            <a:r>
              <a:rPr lang="zh-CN" altLang="en-US" sz="3200" dirty="0">
                <a:highlight>
                  <a:srgbClr val="FFFF00"/>
                </a:highlight>
                <a:latin typeface="+mn-lt"/>
                <a:ea typeface="+mn-ea"/>
              </a:rPr>
              <a:t>政治</a:t>
            </a:r>
            <a:r>
              <a:rPr lang="zh-CN" altLang="en-US" sz="3200" dirty="0">
                <a:latin typeface="+mn-lt"/>
                <a:ea typeface="+mn-ea"/>
              </a:rPr>
              <a:t>变乱</a:t>
            </a:r>
            <a:endParaRPr lang="en-US" altLang="zh-CN" sz="3200" dirty="0">
              <a:latin typeface="+mn-lt"/>
              <a:ea typeface="+mn-ea"/>
            </a:endParaRPr>
          </a:p>
          <a:p>
            <a:pPr>
              <a:lnSpc>
                <a:spcPct val="200000"/>
              </a:lnSpc>
            </a:pPr>
            <a:r>
              <a:rPr lang="zh-CN" altLang="en-US" sz="3200" dirty="0">
                <a:latin typeface="+mn-lt"/>
                <a:ea typeface="+mn-ea"/>
              </a:rPr>
              <a:t>中央对地方管理的失控</a:t>
            </a:r>
            <a:endParaRPr lang="en-US" altLang="zh-CN" sz="3200" dirty="0">
              <a:latin typeface="+mn-lt"/>
              <a:ea typeface="+mn-ea"/>
            </a:endParaRPr>
          </a:p>
          <a:p>
            <a:pPr>
              <a:lnSpc>
                <a:spcPct val="200000"/>
              </a:lnSpc>
            </a:pPr>
            <a:r>
              <a:rPr lang="zh-CN" altLang="en-US" sz="3200" dirty="0">
                <a:latin typeface="+mn-lt"/>
                <a:ea typeface="+mn-ea"/>
              </a:rPr>
              <a:t>中央：皇权衰微</a:t>
            </a:r>
            <a:r>
              <a:rPr lang="en-US" altLang="zh-CN" sz="3200" dirty="0">
                <a:latin typeface="+mn-lt"/>
                <a:ea typeface="+mn-ea"/>
              </a:rPr>
              <a:t>——</a:t>
            </a:r>
            <a:r>
              <a:rPr lang="zh-CN" altLang="en-US" sz="3200" dirty="0">
                <a:latin typeface="+mn-lt"/>
                <a:ea typeface="+mn-ea"/>
              </a:rPr>
              <a:t>汉灵帝、宦官、外戚</a:t>
            </a:r>
            <a:endParaRPr lang="en-US" altLang="zh-CN" sz="3200" dirty="0">
              <a:latin typeface="+mn-lt"/>
              <a:ea typeface="+mn-ea"/>
            </a:endParaRPr>
          </a:p>
          <a:p>
            <a:pPr>
              <a:lnSpc>
                <a:spcPct val="200000"/>
              </a:lnSpc>
            </a:pPr>
            <a:r>
              <a:rPr lang="zh-CN" altLang="en-US" sz="3200" dirty="0">
                <a:latin typeface="+mn-lt"/>
                <a:ea typeface="+mn-ea"/>
              </a:rPr>
              <a:t>地方：州牧 刺史  </a:t>
            </a:r>
            <a:r>
              <a:rPr lang="zh-CN" altLang="en-US" sz="3200" dirty="0">
                <a:latin typeface="+mn-lt"/>
                <a:ea typeface="+mn-ea"/>
                <a:hlinkClick r:id="rId2" action="ppaction://hlinksldjump"/>
              </a:rPr>
              <a:t>士族</a:t>
            </a:r>
            <a:r>
              <a:rPr lang="zh-CN" altLang="en-US" sz="3200" dirty="0">
                <a:latin typeface="+mn-lt"/>
                <a:ea typeface="+mn-ea"/>
              </a:rPr>
              <a:t>   豪强</a:t>
            </a:r>
          </a:p>
        </p:txBody>
      </p:sp>
      <p:sp>
        <p:nvSpPr>
          <p:cNvPr id="2" name="矩形 1">
            <a:extLst>
              <a:ext uri="{FF2B5EF4-FFF2-40B4-BE49-F238E27FC236}">
                <a16:creationId xmlns:a16="http://schemas.microsoft.com/office/drawing/2014/main" id="{6064E1B9-C6F5-5CF9-695A-55E6B3ADB870}"/>
              </a:ext>
            </a:extLst>
          </p:cNvPr>
          <p:cNvSpPr/>
          <p:nvPr/>
        </p:nvSpPr>
        <p:spPr>
          <a:xfrm>
            <a:off x="7092279" y="147934"/>
            <a:ext cx="1750095" cy="923330"/>
          </a:xfrm>
          <a:prstGeom prst="rect">
            <a:avLst/>
          </a:prstGeom>
          <a:noFill/>
        </p:spPr>
        <p:txBody>
          <a:bodyPr wrap="square" lIns="91440" tIns="45720" rIns="91440" bIns="45720">
            <a:spAutoFit/>
          </a:bodyPr>
          <a:lstStyle/>
          <a:p>
            <a:pPr algn="ctr"/>
            <a:r>
              <a:rPr lang="zh-CN" alt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a typeface="华文彩云" panose="02010800040101010101" pitchFamily="2" charset="-122"/>
              </a:rPr>
              <a:t>要点</a:t>
            </a:r>
          </a:p>
        </p:txBody>
      </p:sp>
      <p:sp>
        <p:nvSpPr>
          <p:cNvPr id="4" name="对话气泡: 椭圆形 3">
            <a:extLst>
              <a:ext uri="{FF2B5EF4-FFF2-40B4-BE49-F238E27FC236}">
                <a16:creationId xmlns:a16="http://schemas.microsoft.com/office/drawing/2014/main" id="{A4D5C828-2D57-5A9A-CDC3-6FFDB8CAD13B}"/>
              </a:ext>
            </a:extLst>
          </p:cNvPr>
          <p:cNvSpPr/>
          <p:nvPr/>
        </p:nvSpPr>
        <p:spPr bwMode="auto">
          <a:xfrm>
            <a:off x="4716016" y="2636912"/>
            <a:ext cx="2736304" cy="684656"/>
          </a:xfrm>
          <a:prstGeom prst="wedgeEllipseCallout">
            <a:avLst>
              <a:gd name="adj1" fmla="val -44354"/>
              <a:gd name="adj2" fmla="val 59522"/>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eaLnBrk="1" hangingPunct="1"/>
            <a:r>
              <a:rPr lang="zh-CN" altLang="en-US" dirty="0">
                <a:latin typeface="Arial" charset="0"/>
              </a:rPr>
              <a:t>中央集权不力、割据</a:t>
            </a:r>
            <a:endParaRPr kumimoji="0" lang="zh-CN" altLang="en-US" sz="1800" b="0" i="0" u="none" strike="noStrike" cap="none" normalizeH="0" baseline="0" dirty="0">
              <a:ln>
                <a:noFill/>
              </a:ln>
              <a:solidFill>
                <a:schemeClr val="tx1"/>
              </a:solidFill>
              <a:effectLst/>
              <a:latin typeface="Arial" charset="0"/>
              <a:ea typeface="宋体" pitchFamily="2" charset="-122"/>
            </a:endParaRPr>
          </a:p>
        </p:txBody>
      </p:sp>
      <p:sp>
        <p:nvSpPr>
          <p:cNvPr id="5" name="对话气泡: 椭圆形 4">
            <a:extLst>
              <a:ext uri="{FF2B5EF4-FFF2-40B4-BE49-F238E27FC236}">
                <a16:creationId xmlns:a16="http://schemas.microsoft.com/office/drawing/2014/main" id="{302BDD67-9EE3-2106-9470-ADA7A2E53566}"/>
              </a:ext>
            </a:extLst>
          </p:cNvPr>
          <p:cNvSpPr/>
          <p:nvPr/>
        </p:nvSpPr>
        <p:spPr bwMode="auto">
          <a:xfrm>
            <a:off x="4077473" y="3593232"/>
            <a:ext cx="4777680" cy="612648"/>
          </a:xfrm>
          <a:prstGeom prst="wedgeEllipseCallout">
            <a:avLst>
              <a:gd name="adj1" fmla="val -58317"/>
              <a:gd name="adj2" fmla="val 54157"/>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hlinkClick r:id="rId3" action="ppaction://hlinksldjump"/>
              </a:rPr>
              <a:t>西园八校尉</a:t>
            </a:r>
            <a:r>
              <a:rPr kumimoji="0" lang="zh-CN" altLang="en-US" sz="1800" b="0" i="0" u="none" strike="noStrike" cap="none" normalizeH="0" baseline="0" dirty="0">
                <a:ln>
                  <a:noFill/>
                </a:ln>
                <a:solidFill>
                  <a:schemeClr val="tx1"/>
                </a:solidFill>
                <a:effectLst/>
                <a:latin typeface="Arial" charset="0"/>
                <a:ea typeface="宋体" pitchFamily="2" charset="-122"/>
              </a:rPr>
              <a:t>、“主相之争”</a:t>
            </a:r>
            <a:r>
              <a:rPr lang="en-US" altLang="zh-CN" dirty="0">
                <a:latin typeface="Arial" charset="0"/>
              </a:rPr>
              <a:t>-</a:t>
            </a:r>
            <a:r>
              <a:rPr kumimoji="0" lang="zh-CN" altLang="en-US" sz="1800" b="0" i="0" u="none" strike="noStrike" cap="none" normalizeH="0" baseline="0" dirty="0">
                <a:ln>
                  <a:noFill/>
                </a:ln>
                <a:solidFill>
                  <a:schemeClr val="tx1"/>
                </a:solidFill>
                <a:effectLst/>
                <a:latin typeface="Arial" charset="0"/>
                <a:ea typeface="宋体" pitchFamily="2" charset="-122"/>
              </a:rPr>
              <a:t>“</a:t>
            </a:r>
            <a:r>
              <a:rPr kumimoji="0" lang="zh-CN" altLang="en-US" sz="1800" b="0" i="0" u="none" strike="noStrike" cap="none" normalizeH="0" baseline="0" dirty="0">
                <a:ln>
                  <a:noFill/>
                </a:ln>
                <a:solidFill>
                  <a:schemeClr val="tx1"/>
                </a:solidFill>
                <a:effectLst/>
                <a:latin typeface="Arial" charset="0"/>
                <a:ea typeface="宋体" pitchFamily="2" charset="-122"/>
                <a:hlinkClick r:id="rId4" action="ppaction://hlinksldjump"/>
              </a:rPr>
              <a:t>内外朝</a:t>
            </a:r>
            <a:r>
              <a:rPr kumimoji="0" lang="zh-CN" altLang="en-US" sz="1800" b="0" i="0" u="none" strike="noStrike" cap="none" normalizeH="0" baseline="0" dirty="0">
                <a:ln>
                  <a:noFill/>
                </a:ln>
                <a:solidFill>
                  <a:schemeClr val="tx1"/>
                </a:solidFill>
                <a:effectLst/>
                <a:latin typeface="Arial" charset="0"/>
                <a:ea typeface="宋体" pitchFamily="2" charset="-122"/>
              </a:rPr>
              <a:t>”</a:t>
            </a:r>
          </a:p>
        </p:txBody>
      </p:sp>
      <p:sp>
        <p:nvSpPr>
          <p:cNvPr id="7" name="对话气泡: 椭圆形 6">
            <a:extLst>
              <a:ext uri="{FF2B5EF4-FFF2-40B4-BE49-F238E27FC236}">
                <a16:creationId xmlns:a16="http://schemas.microsoft.com/office/drawing/2014/main" id="{EEA801D8-B7EA-A93C-121F-BFB34E1A2ED4}"/>
              </a:ext>
            </a:extLst>
          </p:cNvPr>
          <p:cNvSpPr/>
          <p:nvPr/>
        </p:nvSpPr>
        <p:spPr bwMode="auto">
          <a:xfrm>
            <a:off x="301625" y="5754414"/>
            <a:ext cx="2880519" cy="612648"/>
          </a:xfrm>
          <a:prstGeom prst="wedgeEllipseCallout">
            <a:avLst>
              <a:gd name="adj1" fmla="val 42500"/>
              <a:gd name="adj2" fmla="val -69140"/>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rPr>
              <a:t>“十三州部”监察区</a:t>
            </a:r>
          </a:p>
        </p:txBody>
      </p:sp>
      <p:sp>
        <p:nvSpPr>
          <p:cNvPr id="8" name="对话气泡: 椭圆形 7">
            <a:extLst>
              <a:ext uri="{FF2B5EF4-FFF2-40B4-BE49-F238E27FC236}">
                <a16:creationId xmlns:a16="http://schemas.microsoft.com/office/drawing/2014/main" id="{D3EDD96B-08E6-908B-8266-AA89B5D0E290}"/>
              </a:ext>
            </a:extLst>
          </p:cNvPr>
          <p:cNvSpPr/>
          <p:nvPr/>
        </p:nvSpPr>
        <p:spPr bwMode="auto">
          <a:xfrm>
            <a:off x="3419872" y="5736522"/>
            <a:ext cx="4032448" cy="1004846"/>
          </a:xfrm>
          <a:prstGeom prst="wedgeEllipseCallout">
            <a:avLst>
              <a:gd name="adj1" fmla="val -25576"/>
              <a:gd name="adj2" fmla="val -66359"/>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rPr>
              <a:t>特点</a:t>
            </a:r>
            <a:r>
              <a:rPr lang="zh-CN" altLang="en-US" dirty="0">
                <a:latin typeface="Arial" charset="0"/>
              </a:rPr>
              <a:t>：政治经济文化地位</a:t>
            </a:r>
            <a:endParaRPr lang="en-US" altLang="zh-CN" dirty="0">
              <a:latin typeface="Arial"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rPr>
              <a:t>改朝换代、“士族门阀”</a:t>
            </a:r>
          </a:p>
        </p:txBody>
      </p:sp>
      <p:sp>
        <p:nvSpPr>
          <p:cNvPr id="9" name="对话气泡: 椭圆形 8">
            <a:extLst>
              <a:ext uri="{FF2B5EF4-FFF2-40B4-BE49-F238E27FC236}">
                <a16:creationId xmlns:a16="http://schemas.microsoft.com/office/drawing/2014/main" id="{538C72D2-0B9D-C289-2B80-8F8D4038EF84}"/>
              </a:ext>
            </a:extLst>
          </p:cNvPr>
          <p:cNvSpPr/>
          <p:nvPr/>
        </p:nvSpPr>
        <p:spPr bwMode="auto">
          <a:xfrm>
            <a:off x="6383052" y="5013176"/>
            <a:ext cx="2221396" cy="612648"/>
          </a:xfrm>
          <a:prstGeom prst="wedgeEllipseCallout">
            <a:avLst>
              <a:gd name="adj1" fmla="val -66292"/>
              <a:gd name="adj2" fmla="val 6878"/>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charset="0"/>
                <a:ea typeface="宋体" pitchFamily="2" charset="-122"/>
              </a:rPr>
              <a:t>地方势力</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Lst>
  </p:timing>
</p:sld>
</file>

<file path=ppt/theme/theme1.xml><?xml version="1.0" encoding="utf-8"?>
<a:theme xmlns:a="http://schemas.openxmlformats.org/drawingml/2006/main" name="诗情画意">
  <a:themeElements>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fontScheme name="诗情画意">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clrMap bg1="lt1" tx1="dk1" bg2="lt2" tx2="dk2" accent1="accent1" accent2="accent2" accent3="accent3" accent4="accent4" accent5="accent5" accent6="accent6" hlink="hlink" folHlink="folHlink"/>
    </a:extraClrScheme>
    <a:extraClrScheme>
      <a:clrScheme name="诗情画意 2">
        <a:dk1>
          <a:srgbClr val="005FBE"/>
        </a:dk1>
        <a:lt1>
          <a:srgbClr val="FFFFDD"/>
        </a:lt1>
        <a:dk2>
          <a:srgbClr val="2C5884"/>
        </a:dk2>
        <a:lt2>
          <a:srgbClr val="C0C0C0"/>
        </a:lt2>
        <a:accent1>
          <a:srgbClr val="E9F7FF"/>
        </a:accent1>
        <a:accent2>
          <a:srgbClr val="F89400"/>
        </a:accent2>
        <a:accent3>
          <a:srgbClr val="FFFFEB"/>
        </a:accent3>
        <a:accent4>
          <a:srgbClr val="0050A2"/>
        </a:accent4>
        <a:accent5>
          <a:srgbClr val="F2FAFF"/>
        </a:accent5>
        <a:accent6>
          <a:srgbClr val="E18600"/>
        </a:accent6>
        <a:hlink>
          <a:srgbClr val="B20048"/>
        </a:hlink>
        <a:folHlink>
          <a:srgbClr val="008080"/>
        </a:folHlink>
      </a:clrScheme>
      <a:clrMap bg1="lt1" tx1="dk1" bg2="lt2" tx2="dk2" accent1="accent1" accent2="accent2" accent3="accent3" accent4="accent4" accent5="accent5" accent6="accent6" hlink="hlink" folHlink="folHlink"/>
    </a:extraClrScheme>
    <a:extraClrScheme>
      <a:clrScheme name="诗情画意 3">
        <a:dk1>
          <a:srgbClr val="5D5D8B"/>
        </a:dk1>
        <a:lt1>
          <a:srgbClr val="DAEADE"/>
        </a:lt1>
        <a:dk2>
          <a:srgbClr val="A25269"/>
        </a:dk2>
        <a:lt2>
          <a:srgbClr val="C0C0C0"/>
        </a:lt2>
        <a:accent1>
          <a:srgbClr val="FFFFDD"/>
        </a:accent1>
        <a:accent2>
          <a:srgbClr val="3399FF"/>
        </a:accent2>
        <a:accent3>
          <a:srgbClr val="EAF3EC"/>
        </a:accent3>
        <a:accent4>
          <a:srgbClr val="4E4E76"/>
        </a:accent4>
        <a:accent5>
          <a:srgbClr val="FFFFEB"/>
        </a:accent5>
        <a:accent6>
          <a:srgbClr val="2D8AE7"/>
        </a:accent6>
        <a:hlink>
          <a:srgbClr val="336699"/>
        </a:hlink>
        <a:folHlink>
          <a:srgbClr val="F08F00"/>
        </a:folHlink>
      </a:clrScheme>
      <a:clrMap bg1="lt1" tx1="dk1" bg2="lt2" tx2="dk2" accent1="accent1" accent2="accent2" accent3="accent3" accent4="accent4" accent5="accent5" accent6="accent6" hlink="hlink" folHlink="folHlink"/>
    </a:extraClrScheme>
    <a:extraClrScheme>
      <a:clrScheme name="诗情画意 4">
        <a:dk1>
          <a:srgbClr val="006666"/>
        </a:dk1>
        <a:lt1>
          <a:srgbClr val="CCECFF"/>
        </a:lt1>
        <a:dk2>
          <a:srgbClr val="336699"/>
        </a:dk2>
        <a:lt2>
          <a:srgbClr val="C0C0C0"/>
        </a:lt2>
        <a:accent1>
          <a:srgbClr val="FFFFCC"/>
        </a:accent1>
        <a:accent2>
          <a:srgbClr val="FF6600"/>
        </a:accent2>
        <a:accent3>
          <a:srgbClr val="E2F4FF"/>
        </a:accent3>
        <a:accent4>
          <a:srgbClr val="005656"/>
        </a:accent4>
        <a:accent5>
          <a:srgbClr val="FFFFE2"/>
        </a:accent5>
        <a:accent6>
          <a:srgbClr val="E75C00"/>
        </a:accent6>
        <a:hlink>
          <a:srgbClr val="0066FF"/>
        </a:hlink>
        <a:folHlink>
          <a:srgbClr val="BE547F"/>
        </a:folHlink>
      </a:clrScheme>
      <a:clrMap bg1="lt1" tx1="dk1" bg2="lt2" tx2="dk2" accent1="accent1" accent2="accent2" accent3="accent3" accent4="accent4" accent5="accent5" accent6="accent6" hlink="hlink" folHlink="folHlink"/>
    </a:extraClrScheme>
    <a:extraClrScheme>
      <a:clrScheme name="诗情画意 5">
        <a:dk1>
          <a:srgbClr val="0033CC"/>
        </a:dk1>
        <a:lt1>
          <a:srgbClr val="FFE9E9"/>
        </a:lt1>
        <a:dk2>
          <a:srgbClr val="000000"/>
        </a:dk2>
        <a:lt2>
          <a:srgbClr val="C0C0C0"/>
        </a:lt2>
        <a:accent1>
          <a:srgbClr val="D5E5DB"/>
        </a:accent1>
        <a:accent2>
          <a:srgbClr val="3366FF"/>
        </a:accent2>
        <a:accent3>
          <a:srgbClr val="FFF2F2"/>
        </a:accent3>
        <a:accent4>
          <a:srgbClr val="002AAE"/>
        </a:accent4>
        <a:accent5>
          <a:srgbClr val="E7F0EA"/>
        </a:accent5>
        <a:accent6>
          <a:srgbClr val="2D5CE7"/>
        </a:accent6>
        <a:hlink>
          <a:srgbClr val="FF9900"/>
        </a:hlink>
        <a:folHlink>
          <a:srgbClr val="008080"/>
        </a:folHlink>
      </a:clrScheme>
      <a:clrMap bg1="lt1" tx1="dk1" bg2="lt2" tx2="dk2" accent1="accent1" accent2="accent2" accent3="accent3" accent4="accent4" accent5="accent5" accent6="accent6" hlink="hlink" folHlink="folHlink"/>
    </a:extraClrScheme>
    <a:extraClrScheme>
      <a:clrScheme name="诗情画意 6">
        <a:dk1>
          <a:srgbClr val="336699"/>
        </a:dk1>
        <a:lt1>
          <a:srgbClr val="F4E9E0"/>
        </a:lt1>
        <a:dk2>
          <a:srgbClr val="DC5900"/>
        </a:dk2>
        <a:lt2>
          <a:srgbClr val="C0C0C0"/>
        </a:lt2>
        <a:accent1>
          <a:srgbClr val="E4E4E4"/>
        </a:accent1>
        <a:accent2>
          <a:srgbClr val="3399FF"/>
        </a:accent2>
        <a:accent3>
          <a:srgbClr val="F8F2ED"/>
        </a:accent3>
        <a:accent4>
          <a:srgbClr val="2A5682"/>
        </a:accent4>
        <a:accent5>
          <a:srgbClr val="EFEFEF"/>
        </a:accent5>
        <a:accent6>
          <a:srgbClr val="2D8AE7"/>
        </a:accent6>
        <a:hlink>
          <a:srgbClr val="CC0066"/>
        </a:hlink>
        <a:folHlink>
          <a:srgbClr val="008080"/>
        </a:folHlink>
      </a:clrScheme>
      <a:clrMap bg1="lt1" tx1="dk1" bg2="lt2" tx2="dk2" accent1="accent1" accent2="accent2" accent3="accent3" accent4="accent4" accent5="accent5" accent6="accent6" hlink="hlink" folHlink="folHlink"/>
    </a:extraClrScheme>
    <a:extraClrScheme>
      <a:clrScheme name="诗情画意 7">
        <a:dk1>
          <a:srgbClr val="CC3300"/>
        </a:dk1>
        <a:lt1>
          <a:srgbClr val="E5E5FF"/>
        </a:lt1>
        <a:dk2>
          <a:srgbClr val="565680"/>
        </a:dk2>
        <a:lt2>
          <a:srgbClr val="C0C0C0"/>
        </a:lt2>
        <a:accent1>
          <a:srgbClr val="E6E4EC"/>
        </a:accent1>
        <a:accent2>
          <a:srgbClr val="0066CC"/>
        </a:accent2>
        <a:accent3>
          <a:srgbClr val="F0F0FF"/>
        </a:accent3>
        <a:accent4>
          <a:srgbClr val="AE2A00"/>
        </a:accent4>
        <a:accent5>
          <a:srgbClr val="F0EFF4"/>
        </a:accent5>
        <a:accent6>
          <a:srgbClr val="005CB9"/>
        </a:accent6>
        <a:hlink>
          <a:srgbClr val="008080"/>
        </a:hlink>
        <a:folHlink>
          <a:srgbClr val="7B7BA7"/>
        </a:folHlink>
      </a:clrScheme>
      <a:clrMap bg1="lt1" tx1="dk1" bg2="lt2" tx2="dk2" accent1="accent1" accent2="accent2" accent3="accent3" accent4="accent4" accent5="accent5" accent6="accent6" hlink="hlink" folHlink="folHlink"/>
    </a:extraClrScheme>
    <a:extraClrScheme>
      <a:clrScheme name="诗情画意 8">
        <a:dk1>
          <a:srgbClr val="000099"/>
        </a:dk1>
        <a:lt1>
          <a:srgbClr val="FFE2C5"/>
        </a:lt1>
        <a:dk2>
          <a:srgbClr val="007D7A"/>
        </a:dk2>
        <a:lt2>
          <a:srgbClr val="C0C0C0"/>
        </a:lt2>
        <a:accent1>
          <a:srgbClr val="EAEAEA"/>
        </a:accent1>
        <a:accent2>
          <a:srgbClr val="B26EB4"/>
        </a:accent2>
        <a:accent3>
          <a:srgbClr val="FFEEDF"/>
        </a:accent3>
        <a:accent4>
          <a:srgbClr val="000082"/>
        </a:accent4>
        <a:accent5>
          <a:srgbClr val="F3F3F3"/>
        </a:accent5>
        <a:accent6>
          <a:srgbClr val="A163A3"/>
        </a:accent6>
        <a:hlink>
          <a:srgbClr val="CC3300"/>
        </a:hlink>
        <a:folHlink>
          <a:srgbClr val="0088E4"/>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CDESIGNL</Template>
  <TotalTime>5328</TotalTime>
  <Words>1812</Words>
  <Application>Microsoft Office PowerPoint</Application>
  <PresentationFormat>全屏显示(4:3)</PresentationFormat>
  <Paragraphs>101</Paragraphs>
  <Slides>23</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23</vt:i4>
      </vt:variant>
    </vt:vector>
  </HeadingPairs>
  <TitlesOfParts>
    <vt:vector size="30" baseType="lpstr">
      <vt:lpstr>华文新魏</vt:lpstr>
      <vt:lpstr>楷体</vt:lpstr>
      <vt:lpstr>楷体_GB2312</vt:lpstr>
      <vt:lpstr>隶书</vt:lpstr>
      <vt:lpstr>Arial</vt:lpstr>
      <vt:lpstr>Wingdings</vt:lpstr>
      <vt:lpstr>诗情画意</vt:lpstr>
      <vt:lpstr>第九章 三国两晋南北朝的 社会进步和民族融合 （189 — 581年）</vt:lpstr>
      <vt:lpstr>魏晋南北朝的时代特征</vt:lpstr>
      <vt:lpstr>PowerPoint 演示文稿</vt:lpstr>
      <vt:lpstr>魏晋南北朝的时代特征</vt:lpstr>
      <vt:lpstr>PowerPoint 演示文稿</vt:lpstr>
      <vt:lpstr>PowerPoint 演示文稿</vt:lpstr>
      <vt:lpstr>PowerPoint 演示文稿</vt:lpstr>
      <vt:lpstr>PowerPoint 演示文稿</vt:lpstr>
      <vt:lpstr>第一节  三国鼎立</vt:lpstr>
      <vt:lpstr>PowerPoint 演示文稿</vt:lpstr>
      <vt:lpstr>PowerPoint 演示文稿</vt:lpstr>
      <vt:lpstr>PowerPoint 演示文稿</vt:lpstr>
      <vt:lpstr>PowerPoint 演示文稿</vt:lpstr>
      <vt:lpstr>颍川士族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第六节</dc:title>
  <dc:creator>陈菁</dc:creator>
  <cp:lastModifiedBy>寒 陈</cp:lastModifiedBy>
  <cp:revision>97</cp:revision>
  <dcterms:created xsi:type="dcterms:W3CDTF">2003-11-20T13:21:17Z</dcterms:created>
  <dcterms:modified xsi:type="dcterms:W3CDTF">2023-12-15T06:59:37Z</dcterms:modified>
</cp:coreProperties>
</file>

<file path=docProps/thumbnail.jpeg>
</file>